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9"/>
  </p:notesMasterIdLst>
  <p:sldIdLst>
    <p:sldId id="256" r:id="rId2"/>
    <p:sldId id="258" r:id="rId3"/>
    <p:sldId id="266" r:id="rId4"/>
    <p:sldId id="268" r:id="rId5"/>
    <p:sldId id="270" r:id="rId6"/>
    <p:sldId id="269" r:id="rId7"/>
    <p:sldId id="272" r:id="rId8"/>
    <p:sldId id="348" r:id="rId9"/>
    <p:sldId id="278" r:id="rId10"/>
    <p:sldId id="342" r:id="rId11"/>
    <p:sldId id="351" r:id="rId12"/>
    <p:sldId id="352" r:id="rId13"/>
    <p:sldId id="341" r:id="rId14"/>
    <p:sldId id="277" r:id="rId15"/>
    <p:sldId id="288" r:id="rId16"/>
    <p:sldId id="346" r:id="rId17"/>
    <p:sldId id="279" r:id="rId18"/>
    <p:sldId id="289" r:id="rId19"/>
    <p:sldId id="310" r:id="rId20"/>
    <p:sldId id="290" r:id="rId21"/>
    <p:sldId id="325" r:id="rId22"/>
    <p:sldId id="291" r:id="rId23"/>
    <p:sldId id="292" r:id="rId24"/>
    <p:sldId id="326" r:id="rId25"/>
    <p:sldId id="293" r:id="rId26"/>
    <p:sldId id="328" r:id="rId27"/>
    <p:sldId id="294" r:id="rId28"/>
    <p:sldId id="315" r:id="rId29"/>
    <p:sldId id="301" r:id="rId30"/>
    <p:sldId id="331" r:id="rId31"/>
    <p:sldId id="298" r:id="rId32"/>
    <p:sldId id="299" r:id="rId33"/>
    <p:sldId id="300" r:id="rId34"/>
    <p:sldId id="302" r:id="rId35"/>
    <p:sldId id="303" r:id="rId36"/>
    <p:sldId id="309" r:id="rId37"/>
    <p:sldId id="304" r:id="rId38"/>
    <p:sldId id="305" r:id="rId39"/>
    <p:sldId id="308" r:id="rId40"/>
    <p:sldId id="306" r:id="rId41"/>
    <p:sldId id="330" r:id="rId42"/>
    <p:sldId id="322" r:id="rId43"/>
    <p:sldId id="280" r:id="rId44"/>
    <p:sldId id="284" r:id="rId45"/>
    <p:sldId id="350" r:id="rId46"/>
    <p:sldId id="321" r:id="rId47"/>
    <p:sldId id="335" r:id="rId48"/>
    <p:sldId id="336" r:id="rId49"/>
    <p:sldId id="318" r:id="rId50"/>
    <p:sldId id="320" r:id="rId51"/>
    <p:sldId id="312" r:id="rId52"/>
    <p:sldId id="332" r:id="rId53"/>
    <p:sldId id="333" r:id="rId54"/>
    <p:sldId id="313" r:id="rId55"/>
    <p:sldId id="347" r:id="rId56"/>
    <p:sldId id="349" r:id="rId57"/>
    <p:sldId id="353" r:id="rId58"/>
  </p:sldIdLst>
  <p:sldSz cx="9144000" cy="6858000" type="screen4x3"/>
  <p:notesSz cx="6858000" cy="9144000"/>
  <p:embeddedFontLst>
    <p:embeddedFont>
      <p:font typeface="HY헤드라인M" pitchFamily="18" charset="-127"/>
      <p:regular r:id="rId60"/>
    </p:embeddedFont>
    <p:embeddedFont>
      <p:font typeface="Raleway" charset="0"/>
      <p:regular r:id="rId61"/>
      <p:bold r:id="rId62"/>
      <p:italic r:id="rId63"/>
      <p:boldItalic r:id="rId64"/>
    </p:embeddedFont>
    <p:embeddedFont>
      <p:font typeface="Lato" charset="-127"/>
      <p:regular r:id="rId65"/>
      <p:bold r:id="rId66"/>
      <p:italic r:id="rId67"/>
      <p:boldItalic r:id="rId68"/>
    </p:embeddedFont>
    <p:embeddedFont>
      <p:font typeface="맑은 고딕" pitchFamily="50" charset="-127"/>
      <p:regular r:id="rId69"/>
      <p:bold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80"/>
    <a:srgbClr val="009999"/>
    <a:srgbClr val="FBE9E7"/>
    <a:srgbClr val="595959"/>
    <a:srgbClr val="1A1A1A"/>
    <a:srgbClr val="000000"/>
    <a:srgbClr val="FFFFFF"/>
    <a:srgbClr val="1C3678"/>
    <a:srgbClr val="6AA4C8"/>
    <a:srgbClr val="1A99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F13778A1-3FC6-4950-A652-ECCBD8EA5DF5}">
  <a:tblStyle styleId="{F13778A1-3FC6-4950-A652-ECCBD8EA5D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00" autoAdjust="0"/>
  </p:normalViewPr>
  <p:slideViewPr>
    <p:cSldViewPr snapToGrid="0">
      <p:cViewPr>
        <p:scale>
          <a:sx n="66" d="100"/>
          <a:sy n="66" d="100"/>
        </p:scale>
        <p:origin x="-432" y="-10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45D7C8-F3A3-4BAE-8B4B-BA136873CB18}" type="doc">
      <dgm:prSet loTypeId="urn:microsoft.com/office/officeart/2005/8/layout/venn1" loCatId="relationship" qsTypeId="urn:microsoft.com/office/officeart/2005/8/quickstyle/simple1" qsCatId="simple" csTypeId="urn:microsoft.com/office/officeart/2005/8/colors/colorful2" csCatId="colorful" phldr="1"/>
      <dgm:spPr/>
    </dgm:pt>
    <dgm:pt modelId="{9D219AC1-954C-4919-8F16-52658DD826FA}">
      <dgm:prSet phldrT="[텍스트]" custT="1"/>
      <dgm:spPr>
        <a:solidFill>
          <a:srgbClr val="1C3678">
            <a:alpha val="50196"/>
          </a:srgb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r>
            <a:rPr lang="en-US" altLang="ko-KR" sz="2000" b="1" dirty="0" smtClean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KOFIC</a:t>
          </a:r>
          <a:r>
            <a:rPr lang="en-US" altLang="ko-KR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 </a:t>
          </a:r>
        </a:p>
        <a:p>
          <a:pPr latinLnBrk="1"/>
          <a:r>
            <a:rPr lang="en-US" altLang="ko-KR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10,465</a:t>
          </a:r>
          <a:r>
            <a:rPr lang="ko-KR" altLang="en-US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개</a:t>
          </a:r>
          <a:endParaRPr lang="ko-KR" altLang="en-US" sz="2000" b="1" dirty="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C88FAEB3-9519-49FC-88C8-93A2CD5A17CE}" type="parTrans" cxnId="{39EE0EBC-66E1-4DD4-9302-58A6BC0A91D5}">
      <dgm:prSet/>
      <dgm:spPr/>
      <dgm:t>
        <a:bodyPr/>
        <a:lstStyle/>
        <a:p>
          <a:pPr latinLnBrk="1"/>
          <a:endParaRPr lang="ko-KR" altLang="en-US" sz="2000" b="1">
            <a:solidFill>
              <a:schemeClr val="bg1"/>
            </a:solidFill>
          </a:endParaRPr>
        </a:p>
      </dgm:t>
    </dgm:pt>
    <dgm:pt modelId="{0C01BF9F-AD4D-4D0C-AD1F-449A32B11E6A}" type="sibTrans" cxnId="{39EE0EBC-66E1-4DD4-9302-58A6BC0A91D5}">
      <dgm:prSet/>
      <dgm:spPr/>
      <dgm:t>
        <a:bodyPr/>
        <a:lstStyle/>
        <a:p>
          <a:pPr latinLnBrk="1"/>
          <a:endParaRPr lang="ko-KR" altLang="en-US" sz="2000" b="1">
            <a:solidFill>
              <a:schemeClr val="bg1"/>
            </a:solidFill>
          </a:endParaRPr>
        </a:p>
      </dgm:t>
    </dgm:pt>
    <dgm:pt modelId="{2E1D183E-CBEF-40E5-84A7-6F86FF93A5E4}">
      <dgm:prSet phldrT="[텍스트]" custT="1"/>
      <dgm:spPr>
        <a:solidFill>
          <a:schemeClr val="tx1">
            <a:alpha val="50000"/>
          </a:scheme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r>
            <a:rPr lang="en-US" altLang="ko-KR" sz="2000" b="1" dirty="0" smtClean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KMDB </a:t>
          </a:r>
          <a:r>
            <a:rPr lang="en-US" altLang="ko-KR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7,442</a:t>
          </a:r>
          <a:r>
            <a:rPr lang="ko-KR" altLang="en-US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개</a:t>
          </a:r>
          <a:endParaRPr lang="ko-KR" altLang="en-US" sz="2000" b="1" dirty="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CF661E1F-9F2B-494C-BBCF-410FF70F306A}" type="parTrans" cxnId="{09FD723A-4495-4A89-AD6B-E908E0D45FA2}">
      <dgm:prSet/>
      <dgm:spPr/>
      <dgm:t>
        <a:bodyPr/>
        <a:lstStyle/>
        <a:p>
          <a:pPr latinLnBrk="1"/>
          <a:endParaRPr lang="ko-KR" altLang="en-US" sz="2000" b="1">
            <a:solidFill>
              <a:schemeClr val="bg1"/>
            </a:solidFill>
          </a:endParaRPr>
        </a:p>
      </dgm:t>
    </dgm:pt>
    <dgm:pt modelId="{73A69CDF-8E56-49EA-8FC9-6E0B5AFC40B7}" type="sibTrans" cxnId="{09FD723A-4495-4A89-AD6B-E908E0D45FA2}">
      <dgm:prSet/>
      <dgm:spPr/>
      <dgm:t>
        <a:bodyPr/>
        <a:lstStyle/>
        <a:p>
          <a:pPr latinLnBrk="1"/>
          <a:endParaRPr lang="ko-KR" altLang="en-US" sz="2000" b="1">
            <a:solidFill>
              <a:schemeClr val="bg1"/>
            </a:solidFill>
          </a:endParaRPr>
        </a:p>
      </dgm:t>
    </dgm:pt>
    <dgm:pt modelId="{96280DDE-F16D-490F-A86A-0FFADF51718E}">
      <dgm:prSet phldrT="[텍스트]" custT="1"/>
      <dgm:spPr>
        <a:solidFill>
          <a:schemeClr val="accent1">
            <a:alpha val="50000"/>
          </a:scheme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r>
            <a:rPr lang="en-US" altLang="ko-KR" sz="2000" b="1" dirty="0" smtClean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NAVER</a:t>
          </a:r>
          <a:r>
            <a:rPr lang="en-US" altLang="ko-KR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 </a:t>
          </a:r>
        </a:p>
        <a:p>
          <a:pPr latinLnBrk="1"/>
          <a:r>
            <a:rPr lang="en-US" altLang="ko-KR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36,644</a:t>
          </a:r>
          <a:r>
            <a:rPr lang="ko-KR" altLang="en-US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개</a:t>
          </a:r>
          <a:endParaRPr lang="ko-KR" altLang="en-US" sz="2000" b="1" dirty="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BA8F4625-3224-4E17-B9D9-B26A1F04A52B}" type="parTrans" cxnId="{A3480B5F-2CCF-4195-90EC-2D2F5127D23E}">
      <dgm:prSet/>
      <dgm:spPr/>
      <dgm:t>
        <a:bodyPr/>
        <a:lstStyle/>
        <a:p>
          <a:pPr latinLnBrk="1"/>
          <a:endParaRPr lang="ko-KR" altLang="en-US" sz="2000" b="1">
            <a:solidFill>
              <a:schemeClr val="bg1"/>
            </a:solidFill>
          </a:endParaRPr>
        </a:p>
      </dgm:t>
    </dgm:pt>
    <dgm:pt modelId="{C7531E51-B486-4C8F-816E-AA7609641392}" type="sibTrans" cxnId="{A3480B5F-2CCF-4195-90EC-2D2F5127D23E}">
      <dgm:prSet/>
      <dgm:spPr/>
      <dgm:t>
        <a:bodyPr/>
        <a:lstStyle/>
        <a:p>
          <a:pPr latinLnBrk="1"/>
          <a:endParaRPr lang="ko-KR" altLang="en-US" sz="2000" b="1">
            <a:solidFill>
              <a:schemeClr val="bg1"/>
            </a:solidFill>
          </a:endParaRPr>
        </a:p>
      </dgm:t>
    </dgm:pt>
    <dgm:pt modelId="{9BC16FEE-9121-4DD1-879A-E1903D7DB931}">
      <dgm:prSet phldrT="[텍스트]" custT="1"/>
      <dgm:spPr>
        <a:solidFill>
          <a:schemeClr val="accent3">
            <a:alpha val="50000"/>
          </a:scheme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r>
            <a:rPr lang="en-US" altLang="ko-KR" sz="2000" b="1" dirty="0" smtClean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TMDB </a:t>
          </a:r>
          <a:r>
            <a:rPr lang="en-US" altLang="ko-KR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8,524</a:t>
          </a:r>
          <a:r>
            <a:rPr lang="ko-KR" altLang="en-US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개</a:t>
          </a:r>
          <a:endParaRPr lang="ko-KR" altLang="en-US" sz="2000" b="1" dirty="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5ABDC4AF-A429-48A6-A8E9-15B81F7328C1}" type="parTrans" cxnId="{AAD65BA1-F06D-476B-98E6-B5EB50B077D7}">
      <dgm:prSet/>
      <dgm:spPr/>
      <dgm:t>
        <a:bodyPr/>
        <a:lstStyle/>
        <a:p>
          <a:pPr latinLnBrk="1"/>
          <a:endParaRPr lang="ko-KR" altLang="en-US" sz="2000" b="1">
            <a:solidFill>
              <a:schemeClr val="bg1"/>
            </a:solidFill>
          </a:endParaRPr>
        </a:p>
      </dgm:t>
    </dgm:pt>
    <dgm:pt modelId="{27090267-5BA6-4A34-84CB-B3BB9EB1DB07}" type="sibTrans" cxnId="{AAD65BA1-F06D-476B-98E6-B5EB50B077D7}">
      <dgm:prSet/>
      <dgm:spPr/>
      <dgm:t>
        <a:bodyPr/>
        <a:lstStyle/>
        <a:p>
          <a:pPr latinLnBrk="1"/>
          <a:endParaRPr lang="ko-KR" altLang="en-US" sz="2000" b="1">
            <a:solidFill>
              <a:schemeClr val="bg1"/>
            </a:solidFill>
          </a:endParaRPr>
        </a:p>
      </dgm:t>
    </dgm:pt>
    <dgm:pt modelId="{88694616-85D5-408B-B08C-6CBD305B2AFF}" type="pres">
      <dgm:prSet presAssocID="{8645D7C8-F3A3-4BAE-8B4B-BA136873CB18}" presName="compositeShape" presStyleCnt="0">
        <dgm:presLayoutVars>
          <dgm:chMax val="7"/>
          <dgm:dir/>
          <dgm:resizeHandles val="exact"/>
        </dgm:presLayoutVars>
      </dgm:prSet>
      <dgm:spPr/>
    </dgm:pt>
    <dgm:pt modelId="{7435F7D6-1D7E-45C2-AC89-20D19F9F20EF}" type="pres">
      <dgm:prSet presAssocID="{9D219AC1-954C-4919-8F16-52658DD826FA}" presName="circ1" presStyleLbl="vennNode1" presStyleIdx="0" presStyleCnt="4" custScaleX="122378" custScaleY="122378"/>
      <dgm:spPr/>
      <dgm:t>
        <a:bodyPr/>
        <a:lstStyle/>
        <a:p>
          <a:pPr latinLnBrk="1"/>
          <a:endParaRPr lang="ko-KR" altLang="en-US"/>
        </a:p>
      </dgm:t>
    </dgm:pt>
    <dgm:pt modelId="{88934E07-02FB-4303-9C69-A9E98642AB8D}" type="pres">
      <dgm:prSet presAssocID="{9D219AC1-954C-4919-8F16-52658DD826FA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EC65D26-7CEF-445C-A341-5F83E895AE94}" type="pres">
      <dgm:prSet presAssocID="{2E1D183E-CBEF-40E5-84A7-6F86FF93A5E4}" presName="circ2" presStyleLbl="vennNode1" presStyleIdx="1" presStyleCnt="4" custScaleX="122378" custScaleY="122378"/>
      <dgm:spPr/>
      <dgm:t>
        <a:bodyPr/>
        <a:lstStyle/>
        <a:p>
          <a:pPr latinLnBrk="1"/>
          <a:endParaRPr lang="ko-KR" altLang="en-US"/>
        </a:p>
      </dgm:t>
    </dgm:pt>
    <dgm:pt modelId="{F4438D7D-F53D-4B95-A934-82EC357CB4E6}" type="pres">
      <dgm:prSet presAssocID="{2E1D183E-CBEF-40E5-84A7-6F86FF93A5E4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FE8C62D-36DB-42C9-BC90-A26C6745ADBF}" type="pres">
      <dgm:prSet presAssocID="{96280DDE-F16D-490F-A86A-0FFADF51718E}" presName="circ3" presStyleLbl="vennNode1" presStyleIdx="2" presStyleCnt="4" custScaleX="122378" custScaleY="122378"/>
      <dgm:spPr/>
      <dgm:t>
        <a:bodyPr/>
        <a:lstStyle/>
        <a:p>
          <a:pPr latinLnBrk="1"/>
          <a:endParaRPr lang="ko-KR" altLang="en-US"/>
        </a:p>
      </dgm:t>
    </dgm:pt>
    <dgm:pt modelId="{1FD9F5B9-73EB-4BEB-B6B2-3EB964B00DE8}" type="pres">
      <dgm:prSet presAssocID="{96280DDE-F16D-490F-A86A-0FFADF51718E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14F125D-F365-4F16-96AF-3500DFB0D759}" type="pres">
      <dgm:prSet presAssocID="{9BC16FEE-9121-4DD1-879A-E1903D7DB931}" presName="circ4" presStyleLbl="vennNode1" presStyleIdx="3" presStyleCnt="4" custScaleX="122378" custScaleY="122378"/>
      <dgm:spPr/>
      <dgm:t>
        <a:bodyPr/>
        <a:lstStyle/>
        <a:p>
          <a:pPr latinLnBrk="1"/>
          <a:endParaRPr lang="ko-KR" altLang="en-US"/>
        </a:p>
      </dgm:t>
    </dgm:pt>
    <dgm:pt modelId="{F6043B47-4513-44EC-A909-89370BF87E67}" type="pres">
      <dgm:prSet presAssocID="{9BC16FEE-9121-4DD1-879A-E1903D7DB931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A3480B5F-2CCF-4195-90EC-2D2F5127D23E}" srcId="{8645D7C8-F3A3-4BAE-8B4B-BA136873CB18}" destId="{96280DDE-F16D-490F-A86A-0FFADF51718E}" srcOrd="2" destOrd="0" parTransId="{BA8F4625-3224-4E17-B9D9-B26A1F04A52B}" sibTransId="{C7531E51-B486-4C8F-816E-AA7609641392}"/>
    <dgm:cxn modelId="{EDA63537-3033-46BF-B09A-C8A23E8E6EA1}" type="presOf" srcId="{9BC16FEE-9121-4DD1-879A-E1903D7DB931}" destId="{214F125D-F365-4F16-96AF-3500DFB0D759}" srcOrd="0" destOrd="0" presId="urn:microsoft.com/office/officeart/2005/8/layout/venn1"/>
    <dgm:cxn modelId="{11399A0A-FEE4-4E60-8AA9-742D2341F1DB}" type="presOf" srcId="{2E1D183E-CBEF-40E5-84A7-6F86FF93A5E4}" destId="{F4438D7D-F53D-4B95-A934-82EC357CB4E6}" srcOrd="1" destOrd="0" presId="urn:microsoft.com/office/officeart/2005/8/layout/venn1"/>
    <dgm:cxn modelId="{DB54DF42-8BBD-4D25-8526-1FFE33A10C17}" type="presOf" srcId="{96280DDE-F16D-490F-A86A-0FFADF51718E}" destId="{7FE8C62D-36DB-42C9-BC90-A26C6745ADBF}" srcOrd="0" destOrd="0" presId="urn:microsoft.com/office/officeart/2005/8/layout/venn1"/>
    <dgm:cxn modelId="{39EE0EBC-66E1-4DD4-9302-58A6BC0A91D5}" srcId="{8645D7C8-F3A3-4BAE-8B4B-BA136873CB18}" destId="{9D219AC1-954C-4919-8F16-52658DD826FA}" srcOrd="0" destOrd="0" parTransId="{C88FAEB3-9519-49FC-88C8-93A2CD5A17CE}" sibTransId="{0C01BF9F-AD4D-4D0C-AD1F-449A32B11E6A}"/>
    <dgm:cxn modelId="{0B87A2E9-4958-4AE9-8852-65D7100F63C7}" type="presOf" srcId="{9BC16FEE-9121-4DD1-879A-E1903D7DB931}" destId="{F6043B47-4513-44EC-A909-89370BF87E67}" srcOrd="1" destOrd="0" presId="urn:microsoft.com/office/officeart/2005/8/layout/venn1"/>
    <dgm:cxn modelId="{AAD65BA1-F06D-476B-98E6-B5EB50B077D7}" srcId="{8645D7C8-F3A3-4BAE-8B4B-BA136873CB18}" destId="{9BC16FEE-9121-4DD1-879A-E1903D7DB931}" srcOrd="3" destOrd="0" parTransId="{5ABDC4AF-A429-48A6-A8E9-15B81F7328C1}" sibTransId="{27090267-5BA6-4A34-84CB-B3BB9EB1DB07}"/>
    <dgm:cxn modelId="{08C32321-287A-46ED-AE62-A9A89C29148E}" type="presOf" srcId="{2E1D183E-CBEF-40E5-84A7-6F86FF93A5E4}" destId="{7EC65D26-7CEF-445C-A341-5F83E895AE94}" srcOrd="0" destOrd="0" presId="urn:microsoft.com/office/officeart/2005/8/layout/venn1"/>
    <dgm:cxn modelId="{E192A980-5A31-4B31-A2ED-57D6B4604B67}" type="presOf" srcId="{8645D7C8-F3A3-4BAE-8B4B-BA136873CB18}" destId="{88694616-85D5-408B-B08C-6CBD305B2AFF}" srcOrd="0" destOrd="0" presId="urn:microsoft.com/office/officeart/2005/8/layout/venn1"/>
    <dgm:cxn modelId="{95F5F80E-E36E-4D3B-82D8-36B123FF0ADD}" type="presOf" srcId="{9D219AC1-954C-4919-8F16-52658DD826FA}" destId="{88934E07-02FB-4303-9C69-A9E98642AB8D}" srcOrd="1" destOrd="0" presId="urn:microsoft.com/office/officeart/2005/8/layout/venn1"/>
    <dgm:cxn modelId="{C2D674EB-6553-4743-876D-56275C1F811F}" type="presOf" srcId="{96280DDE-F16D-490F-A86A-0FFADF51718E}" destId="{1FD9F5B9-73EB-4BEB-B6B2-3EB964B00DE8}" srcOrd="1" destOrd="0" presId="urn:microsoft.com/office/officeart/2005/8/layout/venn1"/>
    <dgm:cxn modelId="{09FD723A-4495-4A89-AD6B-E908E0D45FA2}" srcId="{8645D7C8-F3A3-4BAE-8B4B-BA136873CB18}" destId="{2E1D183E-CBEF-40E5-84A7-6F86FF93A5E4}" srcOrd="1" destOrd="0" parTransId="{CF661E1F-9F2B-494C-BBCF-410FF70F306A}" sibTransId="{73A69CDF-8E56-49EA-8FC9-6E0B5AFC40B7}"/>
    <dgm:cxn modelId="{3A92C38A-267F-4FD1-ADC0-A0F0A2A589E4}" type="presOf" srcId="{9D219AC1-954C-4919-8F16-52658DD826FA}" destId="{7435F7D6-1D7E-45C2-AC89-20D19F9F20EF}" srcOrd="0" destOrd="0" presId="urn:microsoft.com/office/officeart/2005/8/layout/venn1"/>
    <dgm:cxn modelId="{D674DCA4-693D-4387-AA31-BD31F6CF3156}" type="presParOf" srcId="{88694616-85D5-408B-B08C-6CBD305B2AFF}" destId="{7435F7D6-1D7E-45C2-AC89-20D19F9F20EF}" srcOrd="0" destOrd="0" presId="urn:microsoft.com/office/officeart/2005/8/layout/venn1"/>
    <dgm:cxn modelId="{C92B9284-5146-4E3A-9006-2F4308E64E2C}" type="presParOf" srcId="{88694616-85D5-408B-B08C-6CBD305B2AFF}" destId="{88934E07-02FB-4303-9C69-A9E98642AB8D}" srcOrd="1" destOrd="0" presId="urn:microsoft.com/office/officeart/2005/8/layout/venn1"/>
    <dgm:cxn modelId="{3F191EA6-8583-4769-BFEC-5934AF093447}" type="presParOf" srcId="{88694616-85D5-408B-B08C-6CBD305B2AFF}" destId="{7EC65D26-7CEF-445C-A341-5F83E895AE94}" srcOrd="2" destOrd="0" presId="urn:microsoft.com/office/officeart/2005/8/layout/venn1"/>
    <dgm:cxn modelId="{E7E1111B-C90F-4E03-BD98-24824D723865}" type="presParOf" srcId="{88694616-85D5-408B-B08C-6CBD305B2AFF}" destId="{F4438D7D-F53D-4B95-A934-82EC357CB4E6}" srcOrd="3" destOrd="0" presId="urn:microsoft.com/office/officeart/2005/8/layout/venn1"/>
    <dgm:cxn modelId="{77B55D1F-2495-44B9-B8FD-923382C904C5}" type="presParOf" srcId="{88694616-85D5-408B-B08C-6CBD305B2AFF}" destId="{7FE8C62D-36DB-42C9-BC90-A26C6745ADBF}" srcOrd="4" destOrd="0" presId="urn:microsoft.com/office/officeart/2005/8/layout/venn1"/>
    <dgm:cxn modelId="{2C0ACC75-9CD8-49A8-AAEC-0E32F1777356}" type="presParOf" srcId="{88694616-85D5-408B-B08C-6CBD305B2AFF}" destId="{1FD9F5B9-73EB-4BEB-B6B2-3EB964B00DE8}" srcOrd="5" destOrd="0" presId="urn:microsoft.com/office/officeart/2005/8/layout/venn1"/>
    <dgm:cxn modelId="{79CB9F5B-5C89-4561-9AF8-A542E8298600}" type="presParOf" srcId="{88694616-85D5-408B-B08C-6CBD305B2AFF}" destId="{214F125D-F365-4F16-96AF-3500DFB0D759}" srcOrd="6" destOrd="0" presId="urn:microsoft.com/office/officeart/2005/8/layout/venn1"/>
    <dgm:cxn modelId="{5F429DD3-40D0-474D-92A4-356FFDA402DC}" type="presParOf" srcId="{88694616-85D5-408B-B08C-6CBD305B2AFF}" destId="{F6043B47-4513-44EC-A909-89370BF87E67}" srcOrd="7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70D345-5DB3-4614-9904-2E11D003B5A5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2A94CAFB-FEFF-4750-886B-7909C36C648A}">
      <dgm:prSet phldrT="[텍스트]" custT="1"/>
      <dgm:spPr>
        <a:solidFill>
          <a:schemeClr val="accent5"/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r>
            <a:rPr lang="ko-KR" altLang="en-US" sz="2000" b="1" dirty="0" smtClean="0"/>
            <a:t>예측 데이터의 기대 지수</a:t>
          </a:r>
          <a:r>
            <a:rPr lang="en-US" altLang="ko-KR" sz="2000" b="1" dirty="0" smtClean="0"/>
            <a:t>, </a:t>
          </a:r>
          <a:r>
            <a:rPr lang="ko-KR" altLang="en-US" sz="2000" b="1" dirty="0" err="1" smtClean="0"/>
            <a:t>댓글</a:t>
          </a:r>
          <a:r>
            <a:rPr lang="ko-KR" altLang="en-US" sz="2000" b="1" dirty="0" smtClean="0"/>
            <a:t> 개수는 개봉일 전까지 누적 진행</a:t>
          </a:r>
          <a:endParaRPr lang="ko-KR" altLang="en-US" sz="2000" b="1" dirty="0"/>
        </a:p>
      </dgm:t>
    </dgm:pt>
    <dgm:pt modelId="{A0460D96-9A1B-499A-9DE5-79BE6423CA81}" type="parTrans" cxnId="{443D514F-2651-49AF-9EBA-A7DD12C1D0F8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1277B620-6826-4E2E-A215-A0D483194E49}" type="sibTrans" cxnId="{443D514F-2651-49AF-9EBA-A7DD12C1D0F8}">
      <dgm:prSet/>
      <dgm:spPr>
        <a:ln>
          <a:solidFill>
            <a:schemeClr val="accent3"/>
          </a:solidFill>
        </a:ln>
      </dgm:spPr>
      <dgm:t>
        <a:bodyPr/>
        <a:lstStyle/>
        <a:p>
          <a:pPr latinLnBrk="1"/>
          <a:endParaRPr lang="ko-KR" altLang="en-US" sz="2000" b="1"/>
        </a:p>
      </dgm:t>
    </dgm:pt>
    <dgm:pt modelId="{B26F4595-A9F7-4A1D-AFA9-4AF3A72207C8}">
      <dgm:prSet custT="1"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r>
            <a:rPr lang="ko-KR" altLang="en-US" sz="2000" b="1" dirty="0" err="1" smtClean="0"/>
            <a:t>출처별</a:t>
          </a:r>
          <a:r>
            <a:rPr lang="ko-KR" altLang="en-US" sz="2000" b="1" dirty="0" smtClean="0"/>
            <a:t> 데이터의 개수 및 표기법 상이</a:t>
          </a:r>
          <a:endParaRPr lang="ko-KR" altLang="en-US" sz="2000" b="1" dirty="0"/>
        </a:p>
      </dgm:t>
    </dgm:pt>
    <dgm:pt modelId="{33227C14-86C9-4B6C-ADAF-A4C3B6510418}" type="parTrans" cxnId="{7D2FEFA2-A3D8-4073-9E7C-EE5DE2796187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B47E9D5E-06D5-492B-8965-76A885A41EF5}" type="sibTrans" cxnId="{7D2FEFA2-A3D8-4073-9E7C-EE5DE2796187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E5F28E33-3958-4A79-B3AE-DEC42406F3AE}">
      <dgm:prSet custT="1"/>
      <dgm:spPr>
        <a:solidFill>
          <a:schemeClr val="tx1"/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r>
            <a:rPr lang="ko-KR" altLang="en-US" sz="2000" b="1" dirty="0" smtClean="0"/>
            <a:t>감성사전의 낮은 정확성</a:t>
          </a:r>
          <a:endParaRPr lang="ko-KR" altLang="en-US" sz="2000" b="1" dirty="0"/>
        </a:p>
      </dgm:t>
    </dgm:pt>
    <dgm:pt modelId="{70A58676-6167-40EA-B30C-3D79CBB8A513}" type="parTrans" cxnId="{B7FA434D-B3AC-43B5-80A7-E414B8F3DA7D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4C7AAC95-EE13-48F4-A655-F5BC2CF4DE35}" type="sibTrans" cxnId="{B7FA434D-B3AC-43B5-80A7-E414B8F3DA7D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AC8BCA2B-6F04-49C7-80AB-BE1A0D2118B5}" type="pres">
      <dgm:prSet presAssocID="{0870D345-5DB3-4614-9904-2E11D003B5A5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D9F1E4-E810-4252-B6BF-50DF3596EB13}" type="pres">
      <dgm:prSet presAssocID="{0870D345-5DB3-4614-9904-2E11D003B5A5}" presName="Name1" presStyleCnt="0"/>
      <dgm:spPr/>
    </dgm:pt>
    <dgm:pt modelId="{EF750CAA-AED6-48DB-8215-EF711BDEB397}" type="pres">
      <dgm:prSet presAssocID="{0870D345-5DB3-4614-9904-2E11D003B5A5}" presName="cycle" presStyleCnt="0"/>
      <dgm:spPr/>
    </dgm:pt>
    <dgm:pt modelId="{2E8078A3-6CBC-4559-B326-B3A6F739364D}" type="pres">
      <dgm:prSet presAssocID="{0870D345-5DB3-4614-9904-2E11D003B5A5}" presName="srcNode" presStyleLbl="node1" presStyleIdx="0" presStyleCnt="3"/>
      <dgm:spPr/>
    </dgm:pt>
    <dgm:pt modelId="{9A68150E-477F-42D0-816B-62F1B3A59BCF}" type="pres">
      <dgm:prSet presAssocID="{0870D345-5DB3-4614-9904-2E11D003B5A5}" presName="conn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83ECC76E-64F8-476A-BED3-D9B82EC1EC6F}" type="pres">
      <dgm:prSet presAssocID="{0870D345-5DB3-4614-9904-2E11D003B5A5}" presName="extraNode" presStyleLbl="node1" presStyleIdx="0" presStyleCnt="3"/>
      <dgm:spPr/>
    </dgm:pt>
    <dgm:pt modelId="{157180C0-7E2D-498B-AF66-8C722F88286A}" type="pres">
      <dgm:prSet presAssocID="{0870D345-5DB3-4614-9904-2E11D003B5A5}" presName="dstNode" presStyleLbl="node1" presStyleIdx="0" presStyleCnt="3"/>
      <dgm:spPr/>
    </dgm:pt>
    <dgm:pt modelId="{AB47845C-7C7D-4540-8147-E9D1DB78DEC0}" type="pres">
      <dgm:prSet presAssocID="{2A94CAFB-FEFF-4750-886B-7909C36C648A}" presName="text_1" presStyleLbl="node1" presStyleIdx="0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FFDAD334-1FA1-4B0A-B5CD-0F2A5F0E4923}" type="pres">
      <dgm:prSet presAssocID="{2A94CAFB-FEFF-4750-886B-7909C36C648A}" presName="accent_1" presStyleCnt="0"/>
      <dgm:spPr/>
    </dgm:pt>
    <dgm:pt modelId="{C6E65690-4EF2-44C4-BE55-83C24368D903}" type="pres">
      <dgm:prSet presAssocID="{2A94CAFB-FEFF-4750-886B-7909C36C648A}" presName="accentRepeatNode" presStyleLbl="solidFgAcc1" presStyleIdx="0" presStyleCnt="3"/>
      <dgm:spPr>
        <a:ln>
          <a:solidFill>
            <a:schemeClr val="accent5"/>
          </a:solidFill>
        </a:ln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endParaRPr lang="ko-KR" altLang="en-US"/>
        </a:p>
      </dgm:t>
    </dgm:pt>
    <dgm:pt modelId="{533B027F-6CD3-4DFC-A2D3-42EDDB570A1C}" type="pres">
      <dgm:prSet presAssocID="{B26F4595-A9F7-4A1D-AFA9-4AF3A72207C8}" presName="text_2" presStyleLbl="node1" presStyleIdx="1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FCA23A7F-31B6-4B59-AA54-050A3B952B68}" type="pres">
      <dgm:prSet presAssocID="{B26F4595-A9F7-4A1D-AFA9-4AF3A72207C8}" presName="accent_2" presStyleCnt="0"/>
      <dgm:spPr/>
    </dgm:pt>
    <dgm:pt modelId="{B55FA932-F5DF-45D0-B9F8-441D6CC2DB42}" type="pres">
      <dgm:prSet presAssocID="{B26F4595-A9F7-4A1D-AFA9-4AF3A72207C8}" presName="accentRepeatNode" presStyleLbl="solidFgAcc1" presStyleIdx="1" presStyleCnt="3"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endParaRPr lang="ko-KR" altLang="en-US"/>
        </a:p>
      </dgm:t>
    </dgm:pt>
    <dgm:pt modelId="{865516AE-421F-4352-95AB-71BD1DCBAEA0}" type="pres">
      <dgm:prSet presAssocID="{E5F28E33-3958-4A79-B3AE-DEC42406F3AE}" presName="text_3" presStyleLbl="node1" presStyleIdx="2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8440CB8D-C575-4372-811C-7176FAF96F3F}" type="pres">
      <dgm:prSet presAssocID="{E5F28E33-3958-4A79-B3AE-DEC42406F3AE}" presName="accent_3" presStyleCnt="0"/>
      <dgm:spPr/>
    </dgm:pt>
    <dgm:pt modelId="{C5EA83F3-803E-4109-8006-F80F5CFCE9A8}" type="pres">
      <dgm:prSet presAssocID="{E5F28E33-3958-4A79-B3AE-DEC42406F3AE}" presName="accentRepeatNode" presStyleLbl="solidFgAcc1" presStyleIdx="2" presStyleCnt="3"/>
      <dgm:spPr>
        <a:ln>
          <a:solidFill>
            <a:schemeClr val="tx1"/>
          </a:solidFill>
        </a:ln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endParaRPr lang="ko-KR" altLang="en-US"/>
        </a:p>
      </dgm:t>
    </dgm:pt>
  </dgm:ptLst>
  <dgm:cxnLst>
    <dgm:cxn modelId="{59DE36C2-6B9D-491B-A142-ACBB26837367}" type="presOf" srcId="{0870D345-5DB3-4614-9904-2E11D003B5A5}" destId="{AC8BCA2B-6F04-49C7-80AB-BE1A0D2118B5}" srcOrd="0" destOrd="0" presId="urn:microsoft.com/office/officeart/2008/layout/VerticalCurvedList"/>
    <dgm:cxn modelId="{443D514F-2651-49AF-9EBA-A7DD12C1D0F8}" srcId="{0870D345-5DB3-4614-9904-2E11D003B5A5}" destId="{2A94CAFB-FEFF-4750-886B-7909C36C648A}" srcOrd="0" destOrd="0" parTransId="{A0460D96-9A1B-499A-9DE5-79BE6423CA81}" sibTransId="{1277B620-6826-4E2E-A215-A0D483194E49}"/>
    <dgm:cxn modelId="{D1E36FD9-9EA7-4F4A-A5A0-0B708971D45E}" type="presOf" srcId="{E5F28E33-3958-4A79-B3AE-DEC42406F3AE}" destId="{865516AE-421F-4352-95AB-71BD1DCBAEA0}" srcOrd="0" destOrd="0" presId="urn:microsoft.com/office/officeart/2008/layout/VerticalCurvedList"/>
    <dgm:cxn modelId="{7090BCEB-241C-419E-A23F-453B6AE6CF38}" type="presOf" srcId="{B26F4595-A9F7-4A1D-AFA9-4AF3A72207C8}" destId="{533B027F-6CD3-4DFC-A2D3-42EDDB570A1C}" srcOrd="0" destOrd="0" presId="urn:microsoft.com/office/officeart/2008/layout/VerticalCurvedList"/>
    <dgm:cxn modelId="{EBDA5073-1A92-4B01-94FD-60B7B167BF88}" type="presOf" srcId="{1277B620-6826-4E2E-A215-A0D483194E49}" destId="{9A68150E-477F-42D0-816B-62F1B3A59BCF}" srcOrd="0" destOrd="0" presId="urn:microsoft.com/office/officeart/2008/layout/VerticalCurvedList"/>
    <dgm:cxn modelId="{7D2FEFA2-A3D8-4073-9E7C-EE5DE2796187}" srcId="{0870D345-5DB3-4614-9904-2E11D003B5A5}" destId="{B26F4595-A9F7-4A1D-AFA9-4AF3A72207C8}" srcOrd="1" destOrd="0" parTransId="{33227C14-86C9-4B6C-ADAF-A4C3B6510418}" sibTransId="{B47E9D5E-06D5-492B-8965-76A885A41EF5}"/>
    <dgm:cxn modelId="{2701F0B5-86A0-43AB-859B-D3B33956AB4B}" type="presOf" srcId="{2A94CAFB-FEFF-4750-886B-7909C36C648A}" destId="{AB47845C-7C7D-4540-8147-E9D1DB78DEC0}" srcOrd="0" destOrd="0" presId="urn:microsoft.com/office/officeart/2008/layout/VerticalCurvedList"/>
    <dgm:cxn modelId="{B7FA434D-B3AC-43B5-80A7-E414B8F3DA7D}" srcId="{0870D345-5DB3-4614-9904-2E11D003B5A5}" destId="{E5F28E33-3958-4A79-B3AE-DEC42406F3AE}" srcOrd="2" destOrd="0" parTransId="{70A58676-6167-40EA-B30C-3D79CBB8A513}" sibTransId="{4C7AAC95-EE13-48F4-A655-F5BC2CF4DE35}"/>
    <dgm:cxn modelId="{9230C028-C13E-4CE9-8F13-CF1C75F78D3B}" type="presParOf" srcId="{AC8BCA2B-6F04-49C7-80AB-BE1A0D2118B5}" destId="{25D9F1E4-E810-4252-B6BF-50DF3596EB13}" srcOrd="0" destOrd="0" presId="urn:microsoft.com/office/officeart/2008/layout/VerticalCurvedList"/>
    <dgm:cxn modelId="{B4B0DCBC-2ECB-4B5C-ABE7-D67EBE39BB2C}" type="presParOf" srcId="{25D9F1E4-E810-4252-B6BF-50DF3596EB13}" destId="{EF750CAA-AED6-48DB-8215-EF711BDEB397}" srcOrd="0" destOrd="0" presId="urn:microsoft.com/office/officeart/2008/layout/VerticalCurvedList"/>
    <dgm:cxn modelId="{9360ADF1-A1D5-4529-811D-B3E6F9A09C1B}" type="presParOf" srcId="{EF750CAA-AED6-48DB-8215-EF711BDEB397}" destId="{2E8078A3-6CBC-4559-B326-B3A6F739364D}" srcOrd="0" destOrd="0" presId="urn:microsoft.com/office/officeart/2008/layout/VerticalCurvedList"/>
    <dgm:cxn modelId="{0AE29067-8BFC-4A92-A1E6-08234A7D736B}" type="presParOf" srcId="{EF750CAA-AED6-48DB-8215-EF711BDEB397}" destId="{9A68150E-477F-42D0-816B-62F1B3A59BCF}" srcOrd="1" destOrd="0" presId="urn:microsoft.com/office/officeart/2008/layout/VerticalCurvedList"/>
    <dgm:cxn modelId="{82DBC336-2210-4D78-BC68-F623D0598D03}" type="presParOf" srcId="{EF750CAA-AED6-48DB-8215-EF711BDEB397}" destId="{83ECC76E-64F8-476A-BED3-D9B82EC1EC6F}" srcOrd="2" destOrd="0" presId="urn:microsoft.com/office/officeart/2008/layout/VerticalCurvedList"/>
    <dgm:cxn modelId="{343CEB68-D4E3-4F11-8B0E-198A85AA0D32}" type="presParOf" srcId="{EF750CAA-AED6-48DB-8215-EF711BDEB397}" destId="{157180C0-7E2D-498B-AF66-8C722F88286A}" srcOrd="3" destOrd="0" presId="urn:microsoft.com/office/officeart/2008/layout/VerticalCurvedList"/>
    <dgm:cxn modelId="{A272536C-1DDA-4FF9-ACBB-EFD402F315BC}" type="presParOf" srcId="{25D9F1E4-E810-4252-B6BF-50DF3596EB13}" destId="{AB47845C-7C7D-4540-8147-E9D1DB78DEC0}" srcOrd="1" destOrd="0" presId="urn:microsoft.com/office/officeart/2008/layout/VerticalCurvedList"/>
    <dgm:cxn modelId="{496AD511-6156-4F92-9619-395E71DE2859}" type="presParOf" srcId="{25D9F1E4-E810-4252-B6BF-50DF3596EB13}" destId="{FFDAD334-1FA1-4B0A-B5CD-0F2A5F0E4923}" srcOrd="2" destOrd="0" presId="urn:microsoft.com/office/officeart/2008/layout/VerticalCurvedList"/>
    <dgm:cxn modelId="{0A2A6D33-FC03-4A43-B89F-E1C98BE9B1DD}" type="presParOf" srcId="{FFDAD334-1FA1-4B0A-B5CD-0F2A5F0E4923}" destId="{C6E65690-4EF2-44C4-BE55-83C24368D903}" srcOrd="0" destOrd="0" presId="urn:microsoft.com/office/officeart/2008/layout/VerticalCurvedList"/>
    <dgm:cxn modelId="{F9FE473B-A3D5-4DBE-8A25-CC49A5C1D1C9}" type="presParOf" srcId="{25D9F1E4-E810-4252-B6BF-50DF3596EB13}" destId="{533B027F-6CD3-4DFC-A2D3-42EDDB570A1C}" srcOrd="3" destOrd="0" presId="urn:microsoft.com/office/officeart/2008/layout/VerticalCurvedList"/>
    <dgm:cxn modelId="{F406883F-75A7-4A52-89C5-CF7176224542}" type="presParOf" srcId="{25D9F1E4-E810-4252-B6BF-50DF3596EB13}" destId="{FCA23A7F-31B6-4B59-AA54-050A3B952B68}" srcOrd="4" destOrd="0" presId="urn:microsoft.com/office/officeart/2008/layout/VerticalCurvedList"/>
    <dgm:cxn modelId="{4CA399CC-C57A-47AD-9A6F-87BD44C71BC1}" type="presParOf" srcId="{FCA23A7F-31B6-4B59-AA54-050A3B952B68}" destId="{B55FA932-F5DF-45D0-B9F8-441D6CC2DB42}" srcOrd="0" destOrd="0" presId="urn:microsoft.com/office/officeart/2008/layout/VerticalCurvedList"/>
    <dgm:cxn modelId="{D8A6159D-2976-43F6-A1A4-27A1CCF6407A}" type="presParOf" srcId="{25D9F1E4-E810-4252-B6BF-50DF3596EB13}" destId="{865516AE-421F-4352-95AB-71BD1DCBAEA0}" srcOrd="5" destOrd="0" presId="urn:microsoft.com/office/officeart/2008/layout/VerticalCurvedList"/>
    <dgm:cxn modelId="{EA876BDE-6C7C-4F64-8468-CCEF9CE994EA}" type="presParOf" srcId="{25D9F1E4-E810-4252-B6BF-50DF3596EB13}" destId="{8440CB8D-C575-4372-811C-7176FAF96F3F}" srcOrd="6" destOrd="0" presId="urn:microsoft.com/office/officeart/2008/layout/VerticalCurvedList"/>
    <dgm:cxn modelId="{A75B0922-9FC8-448E-AA95-B25D11EC51F8}" type="presParOf" srcId="{8440CB8D-C575-4372-811C-7176FAF96F3F}" destId="{C5EA83F3-803E-4109-8006-F80F5CFCE9A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5F7D6-1D7E-45C2-AC89-20D19F9F20EF}">
      <dsp:nvSpPr>
        <dsp:cNvPr id="0" name=""/>
        <dsp:cNvSpPr/>
      </dsp:nvSpPr>
      <dsp:spPr>
        <a:xfrm>
          <a:off x="2699996" y="-190803"/>
          <a:ext cx="2520007" cy="2520007"/>
        </a:xfrm>
        <a:prstGeom prst="ellipse">
          <a:avLst/>
        </a:prstGeom>
        <a:solidFill>
          <a:srgbClr val="1C3678">
            <a:alpha val="50196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b="1" kern="1200" dirty="0" smtClean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KOFIC</a:t>
          </a:r>
          <a:r>
            <a:rPr lang="en-US" altLang="ko-KR" sz="2000" b="1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 </a:t>
          </a:r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b="1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10,465</a:t>
          </a:r>
          <a:r>
            <a:rPr lang="ko-KR" altLang="en-US" sz="2000" b="1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개</a:t>
          </a:r>
          <a:endParaRPr lang="ko-KR" altLang="en-US" sz="2000" b="1" kern="1200" dirty="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2990766" y="148427"/>
        <a:ext cx="1938467" cy="799617"/>
      </dsp:txXfrm>
    </dsp:sp>
    <dsp:sp modelId="{7EC65D26-7CEF-445C-A341-5F83E895AE94}">
      <dsp:nvSpPr>
        <dsp:cNvPr id="0" name=""/>
        <dsp:cNvSpPr/>
      </dsp:nvSpPr>
      <dsp:spPr>
        <a:xfrm>
          <a:off x="3610796" y="719996"/>
          <a:ext cx="2520007" cy="2520007"/>
        </a:xfrm>
        <a:prstGeom prst="ellipse">
          <a:avLst/>
        </a:prstGeom>
        <a:solidFill>
          <a:schemeClr val="tx1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b="1" kern="1200" dirty="0" smtClean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KMDB </a:t>
          </a:r>
          <a:r>
            <a:rPr lang="en-US" altLang="ko-KR" sz="2000" b="1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7,442</a:t>
          </a:r>
          <a:r>
            <a:rPr lang="ko-KR" altLang="en-US" sz="2000" b="1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개</a:t>
          </a:r>
          <a:endParaRPr lang="ko-KR" altLang="en-US" sz="2000" b="1" kern="1200" dirty="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4967723" y="1010766"/>
        <a:ext cx="969233" cy="1938467"/>
      </dsp:txXfrm>
    </dsp:sp>
    <dsp:sp modelId="{7FE8C62D-36DB-42C9-BC90-A26C6745ADBF}">
      <dsp:nvSpPr>
        <dsp:cNvPr id="0" name=""/>
        <dsp:cNvSpPr/>
      </dsp:nvSpPr>
      <dsp:spPr>
        <a:xfrm>
          <a:off x="2699996" y="1630796"/>
          <a:ext cx="2520007" cy="2520007"/>
        </a:xfrm>
        <a:prstGeom prst="ellipse">
          <a:avLst/>
        </a:prstGeom>
        <a:solidFill>
          <a:schemeClr val="accent1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b="1" kern="1200" dirty="0" smtClean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NAVER</a:t>
          </a:r>
          <a:r>
            <a:rPr lang="en-US" altLang="ko-KR" sz="2000" b="1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 </a:t>
          </a:r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b="1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36,644</a:t>
          </a:r>
          <a:r>
            <a:rPr lang="ko-KR" altLang="en-US" sz="2000" b="1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개</a:t>
          </a:r>
          <a:endParaRPr lang="ko-KR" altLang="en-US" sz="2000" b="1" kern="1200" dirty="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2990766" y="3011954"/>
        <a:ext cx="1938467" cy="799617"/>
      </dsp:txXfrm>
    </dsp:sp>
    <dsp:sp modelId="{214F125D-F365-4F16-96AF-3500DFB0D759}">
      <dsp:nvSpPr>
        <dsp:cNvPr id="0" name=""/>
        <dsp:cNvSpPr/>
      </dsp:nvSpPr>
      <dsp:spPr>
        <a:xfrm>
          <a:off x="1789196" y="719996"/>
          <a:ext cx="2520007" cy="2520007"/>
        </a:xfrm>
        <a:prstGeom prst="ellipse">
          <a:avLst/>
        </a:prstGeom>
        <a:solidFill>
          <a:schemeClr val="accent3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b="1" kern="1200" dirty="0" smtClean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TMDB </a:t>
          </a:r>
          <a:r>
            <a:rPr lang="en-US" altLang="ko-KR" sz="2000" b="1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8,524</a:t>
          </a:r>
          <a:r>
            <a:rPr lang="ko-KR" altLang="en-US" sz="2000" b="1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개</a:t>
          </a:r>
          <a:endParaRPr lang="ko-KR" altLang="en-US" sz="2000" b="1" kern="1200" dirty="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1983042" y="1010766"/>
        <a:ext cx="969233" cy="19384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503760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d91e1f3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d91e1f3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5" y="1588343"/>
            <a:ext cx="745763" cy="61101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763267"/>
            <a:ext cx="7688100" cy="2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4230533"/>
            <a:ext cx="76881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633313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5" y="1588343"/>
            <a:ext cx="745763" cy="61101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758200"/>
            <a:ext cx="76887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771833"/>
            <a:ext cx="7688700" cy="30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633313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5" y="1588343"/>
            <a:ext cx="745763" cy="61101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758200"/>
            <a:ext cx="76884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633313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5" y="1588343"/>
            <a:ext cx="745763" cy="61101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758200"/>
            <a:ext cx="3300900" cy="22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4215367"/>
            <a:ext cx="3300900" cy="1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803500"/>
            <a:ext cx="3374400" cy="40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633313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5830068"/>
            <a:ext cx="7697400" cy="6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633313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5" y="5558840"/>
            <a:ext cx="745763" cy="61101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978600"/>
            <a:ext cx="7688400" cy="16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3030517"/>
            <a:ext cx="7688400" cy="21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633313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6333135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5" r:id="rId4"/>
    <p:sldLayoutId id="2147483656" r:id="rId5"/>
    <p:sldLayoutId id="214748365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55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9.wdp"/><Relationship Id="rId3" Type="http://schemas.openxmlformats.org/officeDocument/2006/relationships/image" Target="../media/image10.png"/><Relationship Id="rId7" Type="http://schemas.microsoft.com/office/2007/relationships/hdphoto" Target="../media/hdphoto6.wdp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5" Type="http://schemas.microsoft.com/office/2007/relationships/hdphoto" Target="../media/hdphoto10.wdp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07/relationships/hdphoto" Target="../media/hdphoto7.wdp"/><Relationship Id="rId1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3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5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/>
          <p:nvPr/>
        </p:nvSpPr>
        <p:spPr>
          <a:xfrm>
            <a:off x="0" y="3884533"/>
            <a:ext cx="9144000" cy="2973600"/>
          </a:xfrm>
          <a:prstGeom prst="rect">
            <a:avLst/>
          </a:prstGeom>
          <a:solidFill>
            <a:srgbClr val="F8F8F8">
              <a:alpha val="2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727950" y="1275347"/>
            <a:ext cx="7688100" cy="26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4400" b="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영화의 </a:t>
            </a:r>
            <a:r>
              <a:rPr lang="ko-KR" altLang="en-US" sz="4400" b="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흥행 요인 분석 및 </a:t>
            </a:r>
            <a:br>
              <a:rPr lang="ko-KR" altLang="en-US" sz="4400" b="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sz="4400" b="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개봉 예정 영화의 관객수 예측</a:t>
            </a:r>
            <a:endParaRPr sz="4400" b="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873427" y="3884532"/>
            <a:ext cx="7397147" cy="23478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20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○ 훈련 </a:t>
            </a:r>
            <a:r>
              <a:rPr lang="ko-KR" altLang="en-US" sz="1400" b="1" dirty="0" err="1">
                <a:solidFill>
                  <a:schemeClr val="bg1"/>
                </a:solidFill>
                <a:latin typeface="+mj-ea"/>
                <a:ea typeface="+mj-ea"/>
              </a:rPr>
              <a:t>과정명</a:t>
            </a: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:  </a:t>
            </a:r>
            <a:r>
              <a:rPr lang="ko-KR" altLang="en-US" sz="1400" b="1" dirty="0" err="1">
                <a:solidFill>
                  <a:schemeClr val="bg1"/>
                </a:solidFill>
                <a:latin typeface="+mj-ea"/>
                <a:ea typeface="+mj-ea"/>
              </a:rPr>
              <a:t>파이썬과</a:t>
            </a: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R</a:t>
            </a: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을 활용한 </a:t>
            </a:r>
            <a:r>
              <a:rPr lang="ko-KR" altLang="en-US" sz="1400" b="1" dirty="0" err="1">
                <a:solidFill>
                  <a:schemeClr val="bg1"/>
                </a:solidFill>
                <a:latin typeface="+mj-ea"/>
                <a:ea typeface="+mj-ea"/>
              </a:rPr>
              <a:t>빅데이터</a:t>
            </a: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 분석</a:t>
            </a: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1400" b="1" dirty="0" err="1">
                <a:solidFill>
                  <a:schemeClr val="bg1"/>
                </a:solidFill>
                <a:latin typeface="+mj-ea"/>
                <a:ea typeface="+mj-ea"/>
              </a:rPr>
              <a:t>머신러닝</a:t>
            </a:r>
            <a:r>
              <a:rPr lang="en-US" altLang="ko-KR" sz="1400" b="1" dirty="0" smtClean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+mj-ea"/>
                <a:ea typeface="+mj-ea"/>
              </a:rPr>
              <a:t>딥러닝</a:t>
            </a:r>
            <a:r>
              <a:rPr lang="en-US" altLang="ko-KR" sz="1400" b="1" dirty="0" smtClean="0">
                <a:solidFill>
                  <a:schemeClr val="bg1"/>
                </a:solidFill>
                <a:latin typeface="+mj-ea"/>
                <a:ea typeface="+mj-ea"/>
              </a:rPr>
              <a:t>) </a:t>
            </a:r>
            <a:r>
              <a:rPr lang="ko-KR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전문가 </a:t>
            </a: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양성과정</a:t>
            </a:r>
          </a:p>
          <a:p>
            <a:pPr marL="0" lvl="0" indent="0">
              <a:lnSpc>
                <a:spcPct val="20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○ 훈련 기간 </a:t>
            </a: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:  2019-01-11 ~ 2019-07-12 </a:t>
            </a:r>
          </a:p>
          <a:p>
            <a:pPr marL="0" lvl="0" indent="0">
              <a:lnSpc>
                <a:spcPct val="20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○ </a:t>
            </a:r>
            <a:r>
              <a:rPr lang="ko-KR" altLang="en-US" sz="1400" b="1" dirty="0" err="1">
                <a:solidFill>
                  <a:schemeClr val="bg1"/>
                </a:solidFill>
                <a:latin typeface="+mj-ea"/>
                <a:ea typeface="+mj-ea"/>
              </a:rPr>
              <a:t>팀명</a:t>
            </a: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: NA</a:t>
            </a:r>
          </a:p>
          <a:p>
            <a:pPr marL="0" lvl="0" indent="0">
              <a:lnSpc>
                <a:spcPct val="20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○ </a:t>
            </a: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팀장 </a:t>
            </a: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정호진</a:t>
            </a:r>
            <a:r>
              <a:rPr lang="en-US" altLang="ko-KR" sz="1400" b="1" dirty="0" smtClean="0">
                <a:solidFill>
                  <a:schemeClr val="bg1"/>
                </a:solidFill>
                <a:latin typeface="+mj-ea"/>
                <a:ea typeface="+mj-ea"/>
              </a:rPr>
              <a:t>		    |		    </a:t>
            </a:r>
            <a:r>
              <a:rPr lang="ko-KR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팀원 </a:t>
            </a: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:  </a:t>
            </a: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김지수 박건우 </a:t>
            </a:r>
            <a:r>
              <a:rPr lang="ko-KR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이형욱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3.2 </a:t>
            </a:r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3. </a:t>
            </a:r>
            <a:r>
              <a:rPr lang="ko-KR" altLang="en-US" sz="2000" dirty="0" smtClean="0"/>
              <a:t>자료 수집</a:t>
            </a:r>
            <a:endParaRPr lang="ko-KR" altLang="en-US" sz="2000" dirty="0"/>
          </a:p>
        </p:txBody>
      </p:sp>
      <p:graphicFrame>
        <p:nvGraphicFramePr>
          <p:cNvPr id="9" name="다이어그램 8"/>
          <p:cNvGraphicFramePr/>
          <p:nvPr>
            <p:extLst>
              <p:ext uri="{D42A27DB-BD31-4B8C-83A1-F6EECF244321}">
                <p14:modId xmlns:p14="http://schemas.microsoft.com/office/powerpoint/2010/main" val="2439219130"/>
              </p:ext>
            </p:extLst>
          </p:nvPr>
        </p:nvGraphicFramePr>
        <p:xfrm>
          <a:off x="588851" y="2070122"/>
          <a:ext cx="7920000" cy="396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타원 9"/>
          <p:cNvSpPr/>
          <p:nvPr/>
        </p:nvSpPr>
        <p:spPr>
          <a:xfrm>
            <a:off x="3949623" y="3490325"/>
            <a:ext cx="1080000" cy="1080000"/>
          </a:xfrm>
          <a:prstGeom prst="ellipse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>
            <a:noAutofit/>
          </a:bodyPr>
          <a:lstStyle/>
          <a:p>
            <a:pPr algn="ctr"/>
            <a:r>
              <a:rPr lang="ko-KR" altLang="en-US" sz="2000" b="1" dirty="0" smtClean="0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총 </a:t>
            </a:r>
            <a:endParaRPr lang="en-US" altLang="ko-KR" sz="2000" b="1" dirty="0" smtClean="0">
              <a:solidFill>
                <a:schemeClr val="accent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  <a:p>
            <a:pPr algn="ctr"/>
            <a:r>
              <a:rPr lang="en-US" altLang="ko-KR" sz="2000" b="1" dirty="0" smtClean="0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4,213</a:t>
            </a:r>
            <a:r>
              <a:rPr lang="ko-KR" altLang="en-US" sz="2000" b="1" dirty="0" smtClean="0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개</a:t>
            </a:r>
            <a:endParaRPr lang="ko-KR" altLang="en-US" sz="2000" b="1" dirty="0">
              <a:solidFill>
                <a:schemeClr val="accent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cxnSp>
        <p:nvCxnSpPr>
          <p:cNvPr id="12" name="꺾인 연결선 11"/>
          <p:cNvCxnSpPr/>
          <p:nvPr/>
        </p:nvCxnSpPr>
        <p:spPr>
          <a:xfrm rot="16200000" flipH="1">
            <a:off x="5062069" y="2360600"/>
            <a:ext cx="1214846" cy="1201360"/>
          </a:xfrm>
          <a:prstGeom prst="bentConnector3">
            <a:avLst>
              <a:gd name="adj1" fmla="val 538"/>
            </a:avLst>
          </a:prstGeom>
          <a:ln>
            <a:headEnd type="diamond" w="lg" len="lg"/>
            <a:tailEnd type="diamond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13119" y="2048351"/>
            <a:ext cx="1893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Join : </a:t>
            </a:r>
            <a:r>
              <a:rPr lang="ko-KR" altLang="en-US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제목</a:t>
            </a:r>
            <a:r>
              <a:rPr lang="en-US" altLang="ko-KR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, </a:t>
            </a:r>
            <a:r>
              <a:rPr lang="ko-KR" altLang="en-US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개봉일</a:t>
            </a:r>
            <a:endParaRPr lang="ko-KR" altLang="en-US" b="1" dirty="0"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H="1">
            <a:off x="6270172" y="2827810"/>
            <a:ext cx="1005839" cy="0"/>
          </a:xfrm>
          <a:prstGeom prst="straightConnector1">
            <a:avLst/>
          </a:prstGeom>
          <a:ln>
            <a:headEnd w="med" len="med"/>
            <a:tailEnd type="diamond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/>
          <p:nvPr/>
        </p:nvCxnSpPr>
        <p:spPr>
          <a:xfrm rot="5400000" flipH="1" flipV="1">
            <a:off x="5022669" y="2978036"/>
            <a:ext cx="2403566" cy="2103116"/>
          </a:xfrm>
          <a:prstGeom prst="bentConnector3">
            <a:avLst>
              <a:gd name="adj1" fmla="val 0"/>
            </a:avLst>
          </a:prstGeom>
          <a:ln>
            <a:headEnd type="diamond" w="lg" len="lg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276010" y="3875705"/>
            <a:ext cx="1867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Join : </a:t>
            </a:r>
            <a:r>
              <a:rPr lang="ko-KR" altLang="en-US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제목</a:t>
            </a:r>
            <a:r>
              <a:rPr lang="en-US" altLang="ko-KR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, </a:t>
            </a:r>
            <a:r>
              <a:rPr lang="ko-KR" altLang="en-US" b="1" dirty="0" err="1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감독명</a:t>
            </a:r>
            <a:endParaRPr lang="ko-KR" altLang="en-US" b="1" dirty="0"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cxnSp>
        <p:nvCxnSpPr>
          <p:cNvPr id="41" name="꺾인 연결선 40"/>
          <p:cNvCxnSpPr/>
          <p:nvPr/>
        </p:nvCxnSpPr>
        <p:spPr>
          <a:xfrm rot="10800000" flipV="1">
            <a:off x="1776549" y="5231376"/>
            <a:ext cx="4925121" cy="1280159"/>
          </a:xfrm>
          <a:prstGeom prst="bentConnector3">
            <a:avLst>
              <a:gd name="adj1" fmla="val -128"/>
            </a:avLst>
          </a:prstGeom>
          <a:ln>
            <a:headEnd type="diamond" w="lg" len="lg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/>
          <p:nvPr/>
        </p:nvCxnSpPr>
        <p:spPr>
          <a:xfrm rot="5400000" flipH="1" flipV="1">
            <a:off x="830925" y="4821329"/>
            <a:ext cx="2635832" cy="744585"/>
          </a:xfrm>
          <a:prstGeom prst="bentConnector3">
            <a:avLst>
              <a:gd name="adj1" fmla="val 100054"/>
            </a:avLst>
          </a:prstGeom>
          <a:ln>
            <a:tailEnd type="diamond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776547" y="6196136"/>
            <a:ext cx="2348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Join : </a:t>
            </a:r>
            <a:r>
              <a:rPr lang="ko-KR" altLang="en-US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제목</a:t>
            </a:r>
            <a:r>
              <a:rPr lang="en-US" altLang="ko-KR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, </a:t>
            </a:r>
            <a:r>
              <a:rPr lang="ko-KR" altLang="en-US" b="1" dirty="0" err="1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감독명</a:t>
            </a:r>
            <a:r>
              <a:rPr lang="en-US" altLang="ko-KR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(</a:t>
            </a:r>
            <a:r>
              <a:rPr lang="ko-KR" altLang="en-US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영문</a:t>
            </a:r>
            <a:r>
              <a:rPr lang="en-US" altLang="ko-KR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)</a:t>
            </a:r>
            <a:endParaRPr lang="ko-KR" altLang="en-US" b="1" dirty="0"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26" y="1596601"/>
            <a:ext cx="2680888" cy="540000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데이터 취합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6731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3.2 </a:t>
            </a:r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3. </a:t>
            </a:r>
            <a:r>
              <a:rPr lang="ko-KR" altLang="en-US" sz="2000" dirty="0" smtClean="0"/>
              <a:t>자료 수집</a:t>
            </a:r>
            <a:endParaRPr lang="ko-KR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26" y="1596601"/>
            <a:ext cx="2680888" cy="540000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결측치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91246" y="2286000"/>
            <a:ext cx="7361509" cy="447848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D:\myworkspace\github\발표 관련 그래프\데이터 전처리\결측치 개수와 조합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782"/>
          <a:stretch/>
        </p:blipFill>
        <p:spPr bwMode="auto">
          <a:xfrm>
            <a:off x="972000" y="2413000"/>
            <a:ext cx="720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083197"/>
              </p:ext>
            </p:extLst>
          </p:nvPr>
        </p:nvGraphicFramePr>
        <p:xfrm>
          <a:off x="2633789" y="5912244"/>
          <a:ext cx="5386253" cy="762000"/>
        </p:xfrm>
        <a:graphic>
          <a:graphicData uri="http://schemas.openxmlformats.org/drawingml/2006/table">
            <a:tbl>
              <a:tblPr firstRow="1" bandRow="1">
                <a:tableStyleId>{F13778A1-3FC6-4950-A652-ECCBD8EA5DF5}</a:tableStyleId>
              </a:tblPr>
              <a:tblGrid>
                <a:gridCol w="283487"/>
                <a:gridCol w="283487"/>
                <a:gridCol w="283487"/>
                <a:gridCol w="283487"/>
                <a:gridCol w="283487"/>
                <a:gridCol w="283487"/>
                <a:gridCol w="283487"/>
                <a:gridCol w="283487"/>
                <a:gridCol w="283487"/>
                <a:gridCol w="283487"/>
                <a:gridCol w="283487"/>
                <a:gridCol w="283487"/>
                <a:gridCol w="283487"/>
                <a:gridCol w="283487"/>
                <a:gridCol w="283487"/>
                <a:gridCol w="283487"/>
                <a:gridCol w="283487"/>
                <a:gridCol w="283487"/>
                <a:gridCol w="28348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예산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언어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시리즈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주연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주연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감독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댓글개수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평점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기대지수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원작도서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배급사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상영시간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장르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제목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개봉일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제작국가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관람등급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수상내역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관객수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249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3.2 </a:t>
            </a:r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3. </a:t>
            </a:r>
            <a:r>
              <a:rPr lang="ko-KR" altLang="en-US" sz="2000" dirty="0" smtClean="0"/>
              <a:t>자료 수집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26" y="1596601"/>
            <a:ext cx="2680888" cy="540000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결측치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246" y="2286000"/>
            <a:ext cx="7361509" cy="447848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D:\myworkspace\github\발표 관련 그래프\데이터 전처리\결측치 개수와 조합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65" r="3372"/>
          <a:stretch/>
        </p:blipFill>
        <p:spPr bwMode="auto">
          <a:xfrm>
            <a:off x="972000" y="2446385"/>
            <a:ext cx="720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364514"/>
              </p:ext>
            </p:extLst>
          </p:nvPr>
        </p:nvGraphicFramePr>
        <p:xfrm>
          <a:off x="1564983" y="5891378"/>
          <a:ext cx="5039997" cy="762000"/>
        </p:xfrm>
        <a:graphic>
          <a:graphicData uri="http://schemas.openxmlformats.org/drawingml/2006/table">
            <a:tbl>
              <a:tblPr firstRow="1" bandRow="1">
                <a:tableStyleId>{F13778A1-3FC6-4950-A652-ECCBD8EA5DF5}</a:tableStyleId>
              </a:tblPr>
              <a:tblGrid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예산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언어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시리즈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주연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주연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감독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댓글개수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평점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기대지수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원작도서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배급사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상영시간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장르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제목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개봉일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제작국가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관람등급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수상내역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관객수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735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3.2 </a:t>
            </a:r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3. </a:t>
            </a:r>
            <a:r>
              <a:rPr lang="ko-KR" altLang="en-US" sz="2000" dirty="0" smtClean="0"/>
              <a:t>자료 수집</a:t>
            </a:r>
            <a:endParaRPr lang="ko-KR" altLang="en-US" sz="20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489967"/>
              </p:ext>
            </p:extLst>
          </p:nvPr>
        </p:nvGraphicFramePr>
        <p:xfrm>
          <a:off x="252001" y="2435905"/>
          <a:ext cx="8639999" cy="4176000"/>
        </p:xfrm>
        <a:graphic>
          <a:graphicData uri="http://schemas.openxmlformats.org/drawingml/2006/table">
            <a:tbl>
              <a:tblPr firstRow="1" firstCol="1" bandCol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{F5AB1C69-6EDB-4FF4-983F-18BD219EF322}</a:tableStyleId>
              </a:tblPr>
              <a:tblGrid>
                <a:gridCol w="1007005"/>
                <a:gridCol w="3816497"/>
                <a:gridCol w="3816497"/>
              </a:tblGrid>
              <a:tr h="261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변수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분석 전처리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회귀 전처리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61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>
                          <a:effectLst/>
                        </a:rPr>
                        <a:t>감독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dirty="0" smtClean="0"/>
                        <a:t>평균관객수 상위 </a:t>
                      </a:r>
                      <a:r>
                        <a:rPr lang="en-US" altLang="ko-KR" sz="1600" b="1" dirty="0" smtClean="0"/>
                        <a:t>457</a:t>
                      </a:r>
                      <a:r>
                        <a:rPr lang="ko-KR" altLang="en-US" sz="1600" b="1" dirty="0" smtClean="0"/>
                        <a:t>명 외 </a:t>
                      </a:r>
                      <a:r>
                        <a:rPr lang="en-US" altLang="ko-KR" sz="1600" b="1" dirty="0" smtClean="0"/>
                        <a:t>: ‘</a:t>
                      </a:r>
                      <a:r>
                        <a:rPr lang="ko-KR" altLang="en-US" sz="1600" b="1" dirty="0" smtClean="0"/>
                        <a:t>기타</a:t>
                      </a:r>
                      <a:r>
                        <a:rPr lang="en-US" altLang="ko-KR" sz="1600" b="1" dirty="0" smtClean="0"/>
                        <a:t>’</a:t>
                      </a:r>
                      <a:endParaRPr lang="en-US" altLang="ko-KR" sz="1600" b="1" dirty="0" smtClean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61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상영시간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err="1" smtClean="0">
                          <a:effectLst/>
                        </a:rPr>
                        <a:t>결측치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 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2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개 행 삭제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600" b="1" dirty="0" smtClean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61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>
                          <a:effectLst/>
                        </a:rPr>
                        <a:t>제작국가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dirty="0" smtClean="0"/>
                        <a:t>빈도수 상위 </a:t>
                      </a:r>
                      <a:r>
                        <a:rPr lang="en-US" altLang="ko-KR" sz="1600" b="1" dirty="0" smtClean="0"/>
                        <a:t>24</a:t>
                      </a:r>
                      <a:r>
                        <a:rPr lang="ko-KR" altLang="en-US" sz="1600" b="1" dirty="0" smtClean="0"/>
                        <a:t>개 외 </a:t>
                      </a:r>
                      <a:r>
                        <a:rPr lang="en-US" altLang="ko-KR" sz="1600" b="1" dirty="0" smtClean="0"/>
                        <a:t>: ‘</a:t>
                      </a:r>
                      <a:r>
                        <a:rPr lang="ko-KR" altLang="en-US" sz="1600" b="1" dirty="0" smtClean="0"/>
                        <a:t>기타</a:t>
                      </a:r>
                      <a:r>
                        <a:rPr lang="en-US" altLang="ko-KR" sz="1600" b="1" dirty="0" smtClean="0"/>
                        <a:t>’</a:t>
                      </a:r>
                      <a:endParaRPr lang="en-US" altLang="ko-KR" sz="1600" b="1" dirty="0" smtClean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61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장르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err="1" smtClean="0">
                          <a:effectLst/>
                        </a:rPr>
                        <a:t>결측치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 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1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개 행 삭제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600" b="1" dirty="0" smtClean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61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>
                          <a:effectLst/>
                        </a:rPr>
                        <a:t>배급사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dirty="0" smtClean="0"/>
                        <a:t>빈도수 상위 </a:t>
                      </a:r>
                      <a:r>
                        <a:rPr lang="en-US" altLang="ko-KR" sz="1600" b="1" dirty="0" smtClean="0"/>
                        <a:t>30</a:t>
                      </a:r>
                      <a:r>
                        <a:rPr lang="ko-KR" altLang="en-US" sz="1600" b="1" dirty="0" smtClean="0"/>
                        <a:t>개 외 </a:t>
                      </a:r>
                      <a:r>
                        <a:rPr lang="en-US" altLang="ko-KR" sz="1600" b="1" dirty="0" smtClean="0"/>
                        <a:t>: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en-US" altLang="ko-KR" sz="1600" b="1" dirty="0" smtClean="0"/>
                        <a:t>‘</a:t>
                      </a:r>
                      <a:r>
                        <a:rPr lang="ko-KR" altLang="en-US" sz="1600" b="1" dirty="0" smtClean="0"/>
                        <a:t>기타</a:t>
                      </a:r>
                      <a:r>
                        <a:rPr lang="en-US" altLang="ko-KR" sz="1600" b="1" dirty="0" smtClean="0"/>
                        <a:t>’</a:t>
                      </a:r>
                      <a:endParaRPr lang="en-US" altLang="ko-KR" sz="1600" b="1" dirty="0" smtClean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61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언어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제작국가로 대체</a:t>
                      </a:r>
                      <a:r>
                        <a:rPr lang="en-US" altLang="ko-KR" sz="1600" b="1" u="none" strike="noStrike" baseline="0" dirty="0" smtClean="0">
                          <a:effectLst/>
                        </a:rPr>
                        <a:t> (</a:t>
                      </a:r>
                      <a:r>
                        <a:rPr lang="ko-KR" altLang="en-US" sz="1600" b="1" u="none" strike="noStrike" baseline="0" dirty="0" smtClean="0">
                          <a:effectLst/>
                        </a:rPr>
                        <a:t>복수의 경우 주요 언어 추출 불가</a:t>
                      </a:r>
                      <a:r>
                        <a:rPr lang="en-US" altLang="ko-KR" sz="1600" b="1" u="none" strike="noStrike" baseline="0" dirty="0" smtClean="0">
                          <a:effectLst/>
                        </a:rPr>
                        <a:t>)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600" b="1" dirty="0" smtClean="0"/>
                    </a:p>
                  </a:txBody>
                  <a:tcPr marL="9525" marR="9525" marT="9525" marB="0" anchor="ctr"/>
                </a:tc>
              </a:tr>
              <a:tr h="261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예산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dirty="0" smtClean="0"/>
                        <a:t>제외</a:t>
                      </a:r>
                      <a:r>
                        <a:rPr lang="en-US" altLang="ko-KR" sz="1600" b="1" baseline="0" dirty="0" smtClean="0"/>
                        <a:t> (</a:t>
                      </a:r>
                      <a:r>
                        <a:rPr lang="ko-KR" altLang="en-US" sz="1600" b="1" baseline="0" dirty="0" err="1" smtClean="0"/>
                        <a:t>결측치</a:t>
                      </a:r>
                      <a:r>
                        <a:rPr lang="ko-KR" altLang="en-US" sz="1600" b="1" baseline="0" dirty="0" smtClean="0"/>
                        <a:t> 과다</a:t>
                      </a:r>
                      <a:r>
                        <a:rPr lang="en-US" altLang="ko-KR" sz="1600" b="1" baseline="0" dirty="0" smtClean="0"/>
                        <a:t>)</a:t>
                      </a:r>
                      <a:endParaRPr lang="en-US" altLang="ko-KR" sz="1600" b="1" dirty="0" smtClean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61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>
                          <a:effectLst/>
                        </a:rPr>
                        <a:t>배우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평균관객수 상위 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179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명 외 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: ‘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기타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’</a:t>
                      </a:r>
                      <a:endParaRPr lang="en-US" altLang="ko-KR" sz="1600" b="1" i="0" u="none" strike="noStrike" dirty="0" smtClean="0">
                        <a:solidFill>
                          <a:srgbClr val="1A998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61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>
                          <a:effectLst/>
                        </a:rPr>
                        <a:t>시리즈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dirty="0" err="1" smtClean="0"/>
                        <a:t>결측치</a:t>
                      </a:r>
                      <a:r>
                        <a:rPr lang="ko-KR" altLang="en-US" sz="1600" b="1" baseline="0" dirty="0" smtClean="0"/>
                        <a:t> </a:t>
                      </a:r>
                      <a:r>
                        <a:rPr lang="en-US" altLang="ko-KR" sz="1600" b="1" baseline="0" dirty="0" smtClean="0"/>
                        <a:t>: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en-US" altLang="ko-KR" sz="1600" b="1" dirty="0" smtClean="0"/>
                        <a:t>‘</a:t>
                      </a:r>
                      <a:r>
                        <a:rPr lang="ko-KR" altLang="en-US" sz="1600" b="1" dirty="0" err="1" smtClean="0"/>
                        <a:t>비시리즈</a:t>
                      </a:r>
                      <a:r>
                        <a:rPr lang="en-US" altLang="ko-KR" sz="1600" b="1" dirty="0" smtClean="0"/>
                        <a:t>’</a:t>
                      </a:r>
                      <a:r>
                        <a:rPr lang="en-US" altLang="ko-KR" sz="1600" b="1" baseline="0" dirty="0" smtClean="0"/>
                        <a:t> </a:t>
                      </a:r>
                      <a:r>
                        <a:rPr lang="en-US" altLang="ko-KR" sz="1600" b="1" dirty="0" smtClean="0"/>
                        <a:t>(‘</a:t>
                      </a:r>
                      <a:r>
                        <a:rPr lang="ko-KR" altLang="en-US" sz="1600" b="1" dirty="0" err="1" smtClean="0"/>
                        <a:t>비시리즈</a:t>
                      </a:r>
                      <a:r>
                        <a:rPr lang="en-US" altLang="ko-KR" sz="1600" b="1" dirty="0" smtClean="0"/>
                        <a:t>’</a:t>
                      </a:r>
                      <a:r>
                        <a:rPr lang="ko-KR" altLang="en-US" sz="1600" b="1" baseline="0" dirty="0" smtClean="0"/>
                        <a:t> 과다</a:t>
                      </a:r>
                      <a:r>
                        <a:rPr lang="en-US" altLang="ko-KR" sz="1600" b="1" dirty="0" smtClean="0"/>
                        <a:t>)</a:t>
                      </a:r>
                      <a:endParaRPr lang="en-US" altLang="ko-KR" sz="1600" b="1" dirty="0" smtClean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61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키워드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제외</a:t>
                      </a:r>
                      <a:r>
                        <a:rPr lang="en-US" altLang="ko-KR" sz="16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(</a:t>
                      </a:r>
                      <a:r>
                        <a:rPr lang="ko-KR" altLang="en-US" sz="16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줄거리에서 추출한 키워드로 대체</a:t>
                      </a:r>
                      <a:r>
                        <a:rPr lang="en-US" altLang="ko-KR" sz="16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 sz="1600" b="1" dirty="0" smtClean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61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수상내역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제외 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(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개봉 전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/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후 수상내역</a:t>
                      </a:r>
                      <a:r>
                        <a:rPr lang="ko-KR" altLang="en-US" sz="1600" b="1" u="none" strike="noStrike" baseline="0" dirty="0" smtClean="0">
                          <a:effectLst/>
                        </a:rPr>
                        <a:t> 분류 불가</a:t>
                      </a:r>
                      <a:r>
                        <a:rPr lang="en-US" altLang="ko-KR" sz="1600" b="1" u="none" strike="noStrike" baseline="0" dirty="0" smtClean="0">
                          <a:effectLst/>
                        </a:rPr>
                        <a:t>)</a:t>
                      </a:r>
                      <a:endParaRPr lang="en-US" altLang="ko-KR" sz="1600" b="1" u="none" strike="noStrike" baseline="0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</a:tr>
              <a:tr h="261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>
                          <a:effectLst/>
                        </a:rPr>
                        <a:t>원작도서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err="1" smtClean="0">
                          <a:effectLst/>
                        </a:rPr>
                        <a:t>결측치</a:t>
                      </a:r>
                      <a:r>
                        <a:rPr lang="ko-KR" altLang="en-US" sz="16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altLang="ko-KR" sz="1600" b="1" u="none" strike="noStrike" baseline="0" dirty="0" smtClean="0">
                          <a:effectLst/>
                        </a:rPr>
                        <a:t>:</a:t>
                      </a:r>
                      <a:r>
                        <a:rPr lang="ko-KR" altLang="en-US" sz="16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altLang="ko-KR" sz="1600" b="1" u="none" strike="noStrike" baseline="0" dirty="0" smtClean="0">
                          <a:effectLst/>
                        </a:rPr>
                        <a:t>‘</a:t>
                      </a:r>
                      <a:r>
                        <a:rPr lang="ko-KR" altLang="en-US" sz="1600" b="1" u="none" strike="noStrike" baseline="0" dirty="0" smtClean="0">
                          <a:effectLst/>
                        </a:rPr>
                        <a:t>없음</a:t>
                      </a:r>
                      <a:r>
                        <a:rPr lang="en-US" altLang="ko-KR" sz="1600" b="1" u="none" strike="noStrike" baseline="0" dirty="0" smtClean="0">
                          <a:effectLst/>
                        </a:rPr>
                        <a:t>’ 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(‘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없음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’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 과다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)</a:t>
                      </a:r>
                      <a:endParaRPr lang="en-US" altLang="ko-KR" sz="16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61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평점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제외</a:t>
                      </a:r>
                      <a:r>
                        <a:rPr lang="en-US" altLang="ko-KR" sz="1600" b="1" u="none" strike="noStrike" baseline="0" dirty="0" smtClean="0">
                          <a:effectLst/>
                        </a:rPr>
                        <a:t> (</a:t>
                      </a:r>
                      <a:r>
                        <a:rPr lang="ko-KR" altLang="en-US" sz="1600" b="1" u="none" strike="noStrike" baseline="0" dirty="0" smtClean="0">
                          <a:effectLst/>
                        </a:rPr>
                        <a:t>관객수와의 상관계수 저조</a:t>
                      </a:r>
                      <a:r>
                        <a:rPr lang="en-US" altLang="ko-KR" sz="1600" b="1" u="none" strike="noStrike" baseline="0" dirty="0" smtClean="0">
                          <a:effectLst/>
                        </a:rPr>
                        <a:t>)</a:t>
                      </a:r>
                      <a:endParaRPr lang="en-US" altLang="ko-KR" sz="16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61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댓글개수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err="1" smtClean="0">
                          <a:effectLst/>
                        </a:rPr>
                        <a:t>결측치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 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23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개 행 삭제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 sz="16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61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기대지수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err="1" smtClean="0">
                          <a:effectLst/>
                        </a:rPr>
                        <a:t>결측치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 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23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개 행 삭제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 sz="16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26" y="1596601"/>
            <a:ext cx="2680888" cy="540000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데이터 전처리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079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5385797" y="5023467"/>
            <a:ext cx="286477" cy="31699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/>
          <p:cNvSpPr/>
          <p:nvPr/>
        </p:nvSpPr>
        <p:spPr>
          <a:xfrm>
            <a:off x="5791005" y="1496402"/>
            <a:ext cx="2988000" cy="522000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3.3 </a:t>
            </a:r>
            <a:r>
              <a:rPr lang="ko-KR" altLang="en-US" dirty="0" smtClean="0"/>
              <a:t>변수 정의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3. </a:t>
            </a:r>
            <a:r>
              <a:rPr lang="ko-KR" altLang="en-US" sz="2000" dirty="0" smtClean="0"/>
              <a:t>자료 수집</a:t>
            </a:r>
            <a:endParaRPr lang="ko-KR" altLang="en-US" sz="2000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514043"/>
              </p:ext>
            </p:extLst>
          </p:nvPr>
        </p:nvGraphicFramePr>
        <p:xfrm>
          <a:off x="391886" y="1534802"/>
          <a:ext cx="5183746" cy="5181600"/>
        </p:xfrm>
        <a:graphic>
          <a:graphicData uri="http://schemas.openxmlformats.org/drawingml/2006/table">
            <a:tbl>
              <a:tblPr firstCol="1" bandCol="1">
                <a:tableStyleId>{F5AB1C69-6EDB-4FF4-983F-18BD219EF322}</a:tableStyleId>
              </a:tblPr>
              <a:tblGrid>
                <a:gridCol w="1015152"/>
                <a:gridCol w="4168594"/>
              </a:tblGrid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개봉일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2010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~ 2019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월까지 개봉한 영화의 개봉일</a:t>
                      </a:r>
                      <a:endParaRPr lang="ko-KR" altLang="en-US" sz="1400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감독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err="1" smtClean="0">
                          <a:latin typeface="+mn-ea"/>
                          <a:ea typeface="+mn-ea"/>
                        </a:rPr>
                        <a:t>감독명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상영시간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상영 시간 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단위 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분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제작국가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err="1" smtClean="0">
                          <a:latin typeface="+mn-ea"/>
                          <a:ea typeface="+mn-ea"/>
                        </a:rPr>
                        <a:t>제작국가명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장르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err="1" smtClean="0">
                          <a:latin typeface="+mn-ea"/>
                          <a:ea typeface="+mn-ea"/>
                        </a:rPr>
                        <a:t>장르명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관람등급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관람등급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배급사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배급사명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 smtClean="0">
                          <a:effectLst/>
                          <a:latin typeface="+mn-ea"/>
                          <a:ea typeface="+mn-ea"/>
                        </a:rPr>
                        <a:t>예산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제작비용 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단위 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달러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배우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err="1" smtClean="0">
                          <a:latin typeface="+mn-ea"/>
                          <a:ea typeface="+mn-ea"/>
                        </a:rPr>
                        <a:t>배우명</a:t>
                      </a:r>
                      <a:endParaRPr lang="en-US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시리즈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시리즈 영화 여부</a:t>
                      </a:r>
                      <a:endParaRPr lang="ko-KR" altLang="en-US" sz="1400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줄거리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줄거리 내용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 smtClean="0">
                          <a:effectLst/>
                          <a:latin typeface="+mn-ea"/>
                          <a:ea typeface="+mn-ea"/>
                        </a:rPr>
                        <a:t>평점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개봉 전 평점 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(1~10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점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 err="1">
                          <a:effectLst/>
                          <a:latin typeface="+mn-ea"/>
                          <a:ea typeface="+mn-ea"/>
                        </a:rPr>
                        <a:t>댓글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 개수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개봉 전 </a:t>
                      </a:r>
                      <a:r>
                        <a:rPr lang="ko-KR" altLang="en-US" sz="1400" b="1" dirty="0" err="1" smtClean="0">
                          <a:latin typeface="+mn-ea"/>
                          <a:ea typeface="+mn-ea"/>
                        </a:rPr>
                        <a:t>댓글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 총 개수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 err="1">
                          <a:effectLst/>
                          <a:latin typeface="+mn-ea"/>
                          <a:ea typeface="+mn-ea"/>
                        </a:rPr>
                        <a:t>댓글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개봉 전 </a:t>
                      </a:r>
                      <a:r>
                        <a:rPr lang="ko-KR" altLang="en-US" sz="1400" b="1" dirty="0" err="1" smtClean="0">
                          <a:latin typeface="+mn-ea"/>
                          <a:ea typeface="+mn-ea"/>
                        </a:rPr>
                        <a:t>댓글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 내용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원작도서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원작도서 유무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기대지수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개봉 전 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400" b="1" dirty="0" err="1" smtClean="0">
                          <a:latin typeface="+mn-ea"/>
                          <a:ea typeface="+mn-ea"/>
                        </a:rPr>
                        <a:t>보고싶어요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’ 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버튼 클릭 총 개수 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누적관객수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개봉 기간 내 총 관객수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4735077"/>
              </p:ext>
            </p:extLst>
          </p:nvPr>
        </p:nvGraphicFramePr>
        <p:xfrm>
          <a:off x="5988290" y="1549316"/>
          <a:ext cx="2664000" cy="1828800"/>
        </p:xfrm>
        <a:graphic>
          <a:graphicData uri="http://schemas.openxmlformats.org/drawingml/2006/table">
            <a:tbl>
              <a:tblPr firstCol="1" bandCol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900000"/>
                <a:gridCol w="1764000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연도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개봉연도</a:t>
                      </a:r>
                      <a:endParaRPr lang="ko-KR" altLang="en-US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월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개봉월</a:t>
                      </a:r>
                      <a:endParaRPr lang="ko-KR" altLang="en-US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일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개봉일</a:t>
                      </a:r>
                      <a:endParaRPr lang="ko-KR" altLang="en-US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요일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err="1" smtClean="0">
                          <a:latin typeface="+mn-ea"/>
                          <a:ea typeface="+mn-ea"/>
                        </a:rPr>
                        <a:t>개봉일의</a:t>
                      </a:r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 요일</a:t>
                      </a:r>
                      <a:endParaRPr lang="ko-KR" altLang="en-US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분기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개봉분기 </a:t>
                      </a:r>
                      <a:r>
                        <a:rPr lang="en-US" altLang="ko-KR" b="1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b="1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연 </a:t>
                      </a:r>
                      <a:r>
                        <a:rPr lang="en-US" altLang="ko-KR" b="1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b="1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분기</a:t>
                      </a:r>
                      <a:r>
                        <a:rPr lang="en-US" altLang="ko-KR" b="1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주차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err="1" smtClean="0">
                          <a:latin typeface="+mn-ea"/>
                          <a:ea typeface="+mn-ea"/>
                        </a:rPr>
                        <a:t>개봉주차수</a:t>
                      </a:r>
                      <a:r>
                        <a:rPr lang="en-US" altLang="ko-KR" b="1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연 </a:t>
                      </a:r>
                      <a:r>
                        <a:rPr lang="en-US" altLang="ko-KR" b="1" dirty="0" smtClean="0">
                          <a:latin typeface="+mn-ea"/>
                          <a:ea typeface="+mn-ea"/>
                        </a:rPr>
                        <a:t>53</a:t>
                      </a:r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주</a:t>
                      </a:r>
                      <a:r>
                        <a:rPr lang="en-US" altLang="ko-KR" b="1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650324"/>
              </p:ext>
            </p:extLst>
          </p:nvPr>
        </p:nvGraphicFramePr>
        <p:xfrm>
          <a:off x="5988290" y="3966425"/>
          <a:ext cx="2664000" cy="304800"/>
        </p:xfrm>
        <a:graphic>
          <a:graphicData uri="http://schemas.openxmlformats.org/drawingml/2006/table">
            <a:tbl>
              <a:tblPr firstCol="1" bandCol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900000"/>
                <a:gridCol w="1764000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주인공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/>
                        <a:t>선두에 있는 </a:t>
                      </a:r>
                      <a:r>
                        <a:rPr lang="ko-KR" altLang="en-US" b="1" dirty="0" err="1" smtClean="0"/>
                        <a:t>배우명</a:t>
                      </a:r>
                      <a:endParaRPr lang="ko-KR" altLang="en-US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8" name="직선 화살표 연결선 97"/>
          <p:cNvCxnSpPr/>
          <p:nvPr/>
        </p:nvCxnSpPr>
        <p:spPr>
          <a:xfrm>
            <a:off x="5615533" y="1695430"/>
            <a:ext cx="3600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5785143" y="1086221"/>
            <a:ext cx="2988000" cy="340519"/>
          </a:xfrm>
          <a:prstGeom prst="round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파생변수</a:t>
            </a:r>
            <a:endParaRPr lang="ko-KR" alt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506928"/>
              </p:ext>
            </p:extLst>
          </p:nvPr>
        </p:nvGraphicFramePr>
        <p:xfrm>
          <a:off x="5988290" y="5029563"/>
          <a:ext cx="2664000" cy="304800"/>
        </p:xfrm>
        <a:graphic>
          <a:graphicData uri="http://schemas.openxmlformats.org/drawingml/2006/table">
            <a:tbl>
              <a:tblPr firstCol="1" bandCol="1">
                <a:tableStyleId>{073A0DAA-6AF3-43AB-8588-CEC1D06C72B9}</a:tableStyleId>
              </a:tblPr>
              <a:tblGrid>
                <a:gridCol w="900000"/>
                <a:gridCol w="1764000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평점 총합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 marL="0" marR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평점 </a:t>
                      </a:r>
                      <a:r>
                        <a:rPr lang="en-US" altLang="ko-KR" b="1" dirty="0" smtClean="0">
                          <a:latin typeface="+mn-ea"/>
                          <a:ea typeface="+mn-ea"/>
                        </a:rPr>
                        <a:t>x</a:t>
                      </a:r>
                      <a:r>
                        <a:rPr lang="en-US" altLang="ko-KR" b="1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b="1" baseline="0" dirty="0" err="1" smtClean="0">
                          <a:latin typeface="+mn-ea"/>
                          <a:ea typeface="+mn-ea"/>
                        </a:rPr>
                        <a:t>댓글</a:t>
                      </a:r>
                      <a:r>
                        <a:rPr lang="ko-KR" altLang="en-US" b="1" baseline="0" dirty="0" smtClean="0">
                          <a:latin typeface="+mn-ea"/>
                          <a:ea typeface="+mn-ea"/>
                        </a:rPr>
                        <a:t> 개수</a:t>
                      </a:r>
                      <a:endParaRPr lang="ko-KR" altLang="en-US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114" name="직선 화살표 연결선 113"/>
          <p:cNvCxnSpPr/>
          <p:nvPr/>
        </p:nvCxnSpPr>
        <p:spPr>
          <a:xfrm>
            <a:off x="5687533" y="5181963"/>
            <a:ext cx="2880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>
            <a:off x="5607292" y="4118825"/>
            <a:ext cx="3600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822150"/>
              </p:ext>
            </p:extLst>
          </p:nvPr>
        </p:nvGraphicFramePr>
        <p:xfrm>
          <a:off x="5988290" y="5498955"/>
          <a:ext cx="2664000" cy="304800"/>
        </p:xfrm>
        <a:graphic>
          <a:graphicData uri="http://schemas.openxmlformats.org/drawingml/2006/table">
            <a:tbl>
              <a:tblPr firstCol="1" bandCol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900000"/>
                <a:gridCol w="1764000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감성점수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/>
                        <a:t>감정사전 분석 점수</a:t>
                      </a:r>
                      <a:endParaRPr lang="ko-KR" altLang="en-US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6" name="직선 화살표 연결선 15"/>
          <p:cNvCxnSpPr/>
          <p:nvPr/>
        </p:nvCxnSpPr>
        <p:spPr>
          <a:xfrm>
            <a:off x="5615533" y="5651355"/>
            <a:ext cx="3600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23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 smtClean="0">
                <a:solidFill>
                  <a:srgbClr val="1A1A1A"/>
                </a:solidFill>
              </a:rPr>
              <a:t> - </a:t>
            </a:r>
            <a:r>
              <a:rPr lang="ko-KR" altLang="en-US" sz="2000" dirty="0" err="1" smtClean="0">
                <a:solidFill>
                  <a:srgbClr val="1A1A1A"/>
                </a:solidFill>
              </a:rPr>
              <a:t>변수별</a:t>
            </a:r>
            <a:r>
              <a:rPr lang="ko-KR" altLang="en-US" sz="2000" dirty="0" smtClean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600" b="1" dirty="0" smtClean="0">
                <a:latin typeface="+mn-ea"/>
                <a:ea typeface="+mn-ea"/>
              </a:rPr>
              <a:t>log(</a:t>
            </a:r>
            <a:r>
              <a:rPr lang="ko-KR" altLang="en-US" sz="1600" b="1" dirty="0" smtClean="0">
                <a:latin typeface="+mn-ea"/>
                <a:ea typeface="+mn-ea"/>
              </a:rPr>
              <a:t>관객수</a:t>
            </a:r>
            <a:r>
              <a:rPr lang="en-US" altLang="ko-KR" sz="1600" b="1" dirty="0" smtClean="0">
                <a:latin typeface="+mn-ea"/>
                <a:ea typeface="+mn-ea"/>
              </a:rPr>
              <a:t>)</a:t>
            </a:r>
            <a:r>
              <a:rPr lang="ko-KR" altLang="en-US" sz="1600" b="1" dirty="0" smtClean="0">
                <a:latin typeface="+mn-ea"/>
                <a:ea typeface="+mn-ea"/>
              </a:rPr>
              <a:t> 빈도분포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0000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관객수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4" name="그림 3"/>
          <p:cNvPicPr>
            <a:picLocks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2451620"/>
            <a:ext cx="7920000" cy="396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8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 smtClean="0">
                <a:solidFill>
                  <a:srgbClr val="1A1A1A"/>
                </a:solidFill>
              </a:rPr>
              <a:t> - </a:t>
            </a:r>
            <a:r>
              <a:rPr lang="ko-KR" altLang="en-US" sz="2000" dirty="0" err="1" smtClean="0">
                <a:solidFill>
                  <a:srgbClr val="1A1A1A"/>
                </a:solidFill>
              </a:rPr>
              <a:t>변수별</a:t>
            </a:r>
            <a:r>
              <a:rPr lang="ko-KR" altLang="en-US" sz="2000" dirty="0" smtClean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개봉연도별 관객수 총</a:t>
            </a:r>
            <a:r>
              <a:rPr lang="ko-KR" altLang="en-US" sz="1600" b="1" dirty="0">
                <a:latin typeface="+mn-ea"/>
                <a:ea typeface="+mn-ea"/>
              </a:rPr>
              <a:t>합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0000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개봉시기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2"/>
          <a:stretch/>
        </p:blipFill>
        <p:spPr>
          <a:xfrm>
            <a:off x="612000" y="2469108"/>
            <a:ext cx="7920000" cy="3960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423839" y="3543300"/>
            <a:ext cx="1476000" cy="2816046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93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myworkspace\github_moviedata\3_데이터 분석 관련\발표 관련 그래프\분산분석\개봉일\개봉분기와 관객수.png"/>
          <p:cNvPicPr>
            <a:picLocks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5"/>
          <a:stretch/>
        </p:blipFill>
        <p:spPr bwMode="auto">
          <a:xfrm>
            <a:off x="612000" y="2471351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개봉분기별 관객수 중앙값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개봉시기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5104" y="2471351"/>
            <a:ext cx="1800000" cy="3888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89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1"/>
          <a:stretch/>
        </p:blipFill>
        <p:spPr bwMode="auto">
          <a:xfrm>
            <a:off x="612000" y="2471344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개봉월별 관객수 중앙값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개봉시기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92876" y="2471351"/>
            <a:ext cx="1136821" cy="3888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0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user\Documents\github_moviedata\3_데이터 분석 관련\발표 관련 그래프\분산분석\개봉일\개봉주차와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7"/>
          <a:stretch/>
        </p:blipFill>
        <p:spPr bwMode="auto">
          <a:xfrm>
            <a:off x="612000" y="2458651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err="1" smtClean="0">
                <a:latin typeface="+mn-ea"/>
                <a:ea typeface="+mn-ea"/>
              </a:rPr>
              <a:t>개봉주차별</a:t>
            </a:r>
            <a:r>
              <a:rPr lang="ko-KR" altLang="en-US" sz="1600" b="1" dirty="0" smtClean="0">
                <a:latin typeface="+mn-ea"/>
                <a:ea typeface="+mn-ea"/>
              </a:rPr>
              <a:t> 관객수 중앙값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개봉시기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802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4585348" y="1"/>
            <a:ext cx="4581150" cy="1062000"/>
          </a:xfrm>
          <a:prstGeom prst="rect">
            <a:avLst/>
          </a:prstGeom>
          <a:solidFill>
            <a:srgbClr val="59595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6" name="Google Shape;106;p15" descr="오디오 믹서의 손잡이를 밀어 올리는 손의 측면 클로즈업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-9150" y="2"/>
            <a:ext cx="459449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/>
          <p:cNvSpPr/>
          <p:nvPr/>
        </p:nvSpPr>
        <p:spPr>
          <a:xfrm>
            <a:off x="-9150" y="1058091"/>
            <a:ext cx="4581150" cy="5943600"/>
          </a:xfrm>
          <a:prstGeom prst="rect">
            <a:avLst/>
          </a:prstGeom>
          <a:solidFill>
            <a:srgbClr val="59595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Google Shape;118;p16"/>
          <p:cNvSpPr txBox="1">
            <a:spLocks noGrp="1"/>
          </p:cNvSpPr>
          <p:nvPr>
            <p:ph type="title" idx="4294967295"/>
          </p:nvPr>
        </p:nvSpPr>
        <p:spPr>
          <a:xfrm>
            <a:off x="481425" y="1438775"/>
            <a:ext cx="2022300" cy="7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ko-KR" altLang="en-US" sz="1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정호진  </a:t>
            </a:r>
            <a:r>
              <a:rPr lang="en-US" altLang="ko-KR" sz="1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|  </a:t>
            </a:r>
            <a:r>
              <a:rPr lang="ko-KR" altLang="en-US" sz="1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팀장</a:t>
            </a:r>
            <a:endParaRPr sz="1800" dirty="0">
              <a:solidFill>
                <a:schemeClr val="accent3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Google Shape;120;p16"/>
          <p:cNvSpPr txBox="1">
            <a:spLocks noGrp="1"/>
          </p:cNvSpPr>
          <p:nvPr>
            <p:ph type="title" idx="4294967295"/>
          </p:nvPr>
        </p:nvSpPr>
        <p:spPr>
          <a:xfrm>
            <a:off x="481425" y="4112213"/>
            <a:ext cx="2022300" cy="7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이형욱  </a:t>
            </a:r>
            <a:r>
              <a:rPr lang="en-US" altLang="ko-KR" sz="1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|  </a:t>
            </a:r>
            <a:r>
              <a:rPr lang="ko-KR" altLang="en-US" sz="1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팀</a:t>
            </a:r>
            <a:r>
              <a:rPr lang="ko-KR" altLang="en-US" sz="18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원</a:t>
            </a:r>
            <a:endParaRPr sz="1800" dirty="0">
              <a:solidFill>
                <a:schemeClr val="accent3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Google Shape;125;p16"/>
          <p:cNvSpPr txBox="1">
            <a:spLocks noGrp="1"/>
          </p:cNvSpPr>
          <p:nvPr>
            <p:ph type="title" idx="4294967295"/>
          </p:nvPr>
        </p:nvSpPr>
        <p:spPr>
          <a:xfrm>
            <a:off x="5329202" y="4112213"/>
            <a:ext cx="2022300" cy="7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chemeClr val="accent3"/>
                </a:solidFill>
                <a:latin typeface="+mj-ea"/>
                <a:ea typeface="+mj-ea"/>
              </a:rPr>
              <a:t>박건우  </a:t>
            </a:r>
            <a:r>
              <a:rPr lang="en-US" altLang="ko-KR" sz="1800" dirty="0" smtClean="0">
                <a:solidFill>
                  <a:schemeClr val="accent3"/>
                </a:solidFill>
                <a:latin typeface="+mj-ea"/>
                <a:ea typeface="+mj-ea"/>
              </a:rPr>
              <a:t>|  </a:t>
            </a:r>
            <a:r>
              <a:rPr lang="ko-KR" altLang="en-US" sz="1800" dirty="0" smtClean="0">
                <a:solidFill>
                  <a:schemeClr val="accent3"/>
                </a:solidFill>
                <a:latin typeface="+mj-ea"/>
                <a:ea typeface="+mj-ea"/>
              </a:rPr>
              <a:t>팀원</a:t>
            </a:r>
            <a:endParaRPr sz="1800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1425" y="2240277"/>
            <a:ext cx="3600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역할분담 및 의견수렴</a:t>
            </a:r>
            <a:endParaRPr lang="en-US" altLang="ko-KR" b="1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공용저장소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(GITHUB)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구축</a:t>
            </a:r>
            <a:endParaRPr lang="en-US" altLang="ko-KR" b="1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데이터 수집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en-US" altLang="ko-KR" b="1" dirty="0" err="1" smtClean="0">
                <a:solidFill>
                  <a:schemeClr val="bg1"/>
                </a:solidFill>
                <a:latin typeface="+mn-ea"/>
                <a:ea typeface="+mn-ea"/>
              </a:rPr>
              <a:t>Naver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, KMDB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)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데이터 분석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분산 분석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및 시각화</a:t>
            </a:r>
            <a:endParaRPr lang="en-US" altLang="ko-KR" b="1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회귀</a:t>
            </a:r>
            <a:endParaRPr lang="en-US" altLang="ko-KR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1425" y="4913715"/>
            <a:ext cx="3600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데이터 수집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en-US" altLang="ko-KR" b="1" dirty="0" err="1" smtClean="0">
                <a:solidFill>
                  <a:schemeClr val="bg1"/>
                </a:solidFill>
                <a:latin typeface="+mn-ea"/>
                <a:ea typeface="+mn-ea"/>
              </a:rPr>
              <a:t>Naver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)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데이터 분석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상관관계 분석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, </a:t>
            </a:r>
          </a:p>
          <a:p>
            <a:pPr>
              <a:buClr>
                <a:schemeClr val="bg1"/>
              </a:buClr>
            </a:pP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   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텍스트 </a:t>
            </a:r>
            <a:r>
              <a:rPr lang="ko-KR" altLang="en-US" b="1" dirty="0" err="1" smtClean="0">
                <a:solidFill>
                  <a:schemeClr val="bg1"/>
                </a:solidFill>
                <a:latin typeface="+mn-ea"/>
                <a:ea typeface="+mn-ea"/>
              </a:rPr>
              <a:t>마이닝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 및 시각화</a:t>
            </a:r>
            <a:endParaRPr lang="en-US" altLang="ko-KR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회귀</a:t>
            </a:r>
            <a:endParaRPr lang="en-US" altLang="ko-KR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코드정리</a:t>
            </a:r>
            <a:endParaRPr lang="en-US" altLang="ko-KR" b="1" dirty="0" smtClean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29202" y="2240277"/>
            <a:ext cx="35026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Tx/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데이터 </a:t>
            </a:r>
            <a:r>
              <a:rPr lang="ko-KR" altLang="en-US" b="1" dirty="0">
                <a:solidFill>
                  <a:schemeClr val="bg2"/>
                </a:solidFill>
                <a:latin typeface="+mn-ea"/>
                <a:ea typeface="+mn-ea"/>
              </a:rPr>
              <a:t>수집</a:t>
            </a:r>
            <a:r>
              <a:rPr lang="en-US" altLang="ko-KR" b="1" dirty="0">
                <a:solidFill>
                  <a:schemeClr val="bg2"/>
                </a:solidFill>
                <a:latin typeface="+mn-ea"/>
                <a:ea typeface="+mn-ea"/>
              </a:rPr>
              <a:t>(TMDB, </a:t>
            </a:r>
            <a:r>
              <a:rPr lang="en-US" altLang="ko-KR" b="1" dirty="0" err="1" smtClean="0">
                <a:solidFill>
                  <a:schemeClr val="bg2"/>
                </a:solidFill>
                <a:latin typeface="+mn-ea"/>
                <a:ea typeface="+mn-ea"/>
              </a:rPr>
              <a:t>Naver</a:t>
            </a:r>
            <a:r>
              <a:rPr lang="en-US" altLang="ko-KR" b="1" dirty="0" smtClean="0">
                <a:solidFill>
                  <a:schemeClr val="bg2"/>
                </a:solidFill>
                <a:latin typeface="+mn-ea"/>
                <a:ea typeface="+mn-ea"/>
              </a:rPr>
              <a:t>)</a:t>
            </a:r>
            <a:endParaRPr lang="en-US" altLang="ko-KR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marL="285750" indent="-285750">
              <a:buClrTx/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데이터 분석</a:t>
            </a:r>
            <a:r>
              <a:rPr lang="en-US" altLang="ko-KR" b="1" dirty="0" smtClean="0">
                <a:solidFill>
                  <a:schemeClr val="bg2"/>
                </a:solidFill>
                <a:latin typeface="+mn-ea"/>
                <a:ea typeface="+mn-ea"/>
              </a:rPr>
              <a:t>(</a:t>
            </a: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텍스트 </a:t>
            </a:r>
            <a:r>
              <a:rPr lang="ko-KR" altLang="en-US" b="1" dirty="0" err="1" smtClean="0">
                <a:solidFill>
                  <a:schemeClr val="bg2"/>
                </a:solidFill>
                <a:latin typeface="+mn-ea"/>
                <a:ea typeface="+mn-ea"/>
              </a:rPr>
              <a:t>마이닝</a:t>
            </a:r>
            <a:r>
              <a:rPr lang="en-US" altLang="ko-KR" b="1" dirty="0" smtClean="0">
                <a:solidFill>
                  <a:schemeClr val="bg2"/>
                </a:solidFill>
                <a:latin typeface="+mn-ea"/>
                <a:ea typeface="+mn-ea"/>
              </a:rPr>
              <a:t>, </a:t>
            </a:r>
          </a:p>
          <a:p>
            <a:pPr>
              <a:buClrTx/>
            </a:pPr>
            <a:r>
              <a:rPr lang="en-US" altLang="ko-KR" b="1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r>
              <a:rPr lang="en-US" altLang="ko-KR" b="1" dirty="0" smtClean="0">
                <a:solidFill>
                  <a:schemeClr val="bg2"/>
                </a:solidFill>
                <a:latin typeface="+mn-ea"/>
                <a:ea typeface="+mn-ea"/>
              </a:rPr>
              <a:t>    </a:t>
            </a: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상관관계 분석</a:t>
            </a:r>
            <a:r>
              <a:rPr lang="en-US" altLang="ko-KR" b="1" dirty="0">
                <a:solidFill>
                  <a:schemeClr val="bg2"/>
                </a:solidFill>
                <a:latin typeface="+mn-ea"/>
                <a:ea typeface="+mn-ea"/>
              </a:rPr>
              <a:t>) </a:t>
            </a:r>
            <a:r>
              <a:rPr lang="ko-KR" altLang="en-US" b="1" dirty="0">
                <a:solidFill>
                  <a:schemeClr val="bg2"/>
                </a:solidFill>
                <a:latin typeface="+mn-ea"/>
                <a:ea typeface="+mn-ea"/>
              </a:rPr>
              <a:t>및 시각화</a:t>
            </a:r>
            <a:endParaRPr lang="en-US" altLang="ko-KR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marL="285750" indent="-285750">
              <a:buClrTx/>
              <a:buFont typeface="Wingdings" pitchFamily="2" charset="2"/>
              <a:buChar char="ü"/>
            </a:pPr>
            <a:r>
              <a:rPr lang="ko-KR" altLang="en-US" b="1" dirty="0">
                <a:solidFill>
                  <a:schemeClr val="bg2"/>
                </a:solidFill>
                <a:latin typeface="+mn-ea"/>
                <a:ea typeface="+mn-ea"/>
              </a:rPr>
              <a:t>회귀</a:t>
            </a:r>
            <a:endParaRPr lang="en-US" altLang="ko-KR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marL="285750" indent="-285750">
              <a:buClrTx/>
              <a:buFont typeface="Wingdings" pitchFamily="2" charset="2"/>
              <a:buChar char="ü"/>
            </a:pPr>
            <a:r>
              <a:rPr lang="ko-KR" altLang="en-US" b="1" dirty="0">
                <a:solidFill>
                  <a:schemeClr val="bg2"/>
                </a:solidFill>
                <a:latin typeface="+mn-ea"/>
                <a:ea typeface="+mn-ea"/>
              </a:rPr>
              <a:t>보고서 </a:t>
            </a: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작성</a:t>
            </a:r>
            <a:endParaRPr lang="en-US" altLang="ko-KR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29202" y="4913715"/>
            <a:ext cx="360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Tx/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데이터 수집</a:t>
            </a:r>
            <a:r>
              <a:rPr lang="en-US" altLang="ko-KR" b="1" dirty="0" smtClean="0">
                <a:solidFill>
                  <a:schemeClr val="bg2"/>
                </a:solidFill>
                <a:latin typeface="+mn-ea"/>
                <a:ea typeface="+mn-ea"/>
              </a:rPr>
              <a:t>(KOBIS, KOFIC)</a:t>
            </a:r>
          </a:p>
          <a:p>
            <a:pPr marL="285750" indent="-285750">
              <a:buClrTx/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데이터 분석</a:t>
            </a:r>
            <a:r>
              <a:rPr lang="en-US" altLang="ko-KR" b="1" dirty="0" smtClean="0">
                <a:solidFill>
                  <a:schemeClr val="bg2"/>
                </a:solidFill>
                <a:latin typeface="+mn-ea"/>
                <a:ea typeface="+mn-ea"/>
              </a:rPr>
              <a:t>(</a:t>
            </a: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분산 분석</a:t>
            </a:r>
            <a:r>
              <a:rPr lang="en-US" altLang="ko-KR" b="1" dirty="0" smtClean="0">
                <a:solidFill>
                  <a:schemeClr val="bg2"/>
                </a:solidFill>
                <a:latin typeface="+mn-ea"/>
                <a:ea typeface="+mn-ea"/>
              </a:rPr>
              <a:t>) </a:t>
            </a: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및 시각화</a:t>
            </a:r>
            <a:endParaRPr lang="en-US" altLang="ko-KR" b="1" dirty="0" smtClean="0">
              <a:solidFill>
                <a:schemeClr val="bg2"/>
              </a:solidFill>
              <a:latin typeface="+mn-ea"/>
              <a:ea typeface="+mn-ea"/>
            </a:endParaRPr>
          </a:p>
          <a:p>
            <a:pPr marL="285750" indent="-285750">
              <a:buClrTx/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회귀 결과 분석</a:t>
            </a:r>
            <a:endParaRPr lang="en-US" altLang="ko-KR" b="1" dirty="0" smtClean="0">
              <a:solidFill>
                <a:schemeClr val="bg2"/>
              </a:solidFill>
              <a:latin typeface="+mn-ea"/>
              <a:ea typeface="+mn-ea"/>
            </a:endParaRPr>
          </a:p>
          <a:p>
            <a:pPr marL="285750" indent="-285750">
              <a:buClrTx/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발표</a:t>
            </a:r>
            <a:endParaRPr lang="en-US" altLang="ko-KR" b="1" dirty="0" smtClean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5" name="Google Shape;118;p16"/>
          <p:cNvSpPr txBox="1">
            <a:spLocks/>
          </p:cNvSpPr>
          <p:nvPr/>
        </p:nvSpPr>
        <p:spPr>
          <a:xfrm>
            <a:off x="5329202" y="1438775"/>
            <a:ext cx="20223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ko-KR" altLang="en-US" sz="1800" dirty="0" smtClean="0">
                <a:solidFill>
                  <a:schemeClr val="accent3"/>
                </a:solidFill>
                <a:latin typeface="+mj-ea"/>
                <a:ea typeface="+mj-ea"/>
              </a:rPr>
              <a:t>김지수  </a:t>
            </a:r>
            <a:r>
              <a:rPr lang="en-US" altLang="ko-KR" sz="1800" dirty="0" smtClean="0">
                <a:solidFill>
                  <a:schemeClr val="accent3"/>
                </a:solidFill>
                <a:latin typeface="+mj-ea"/>
                <a:ea typeface="+mj-ea"/>
              </a:rPr>
              <a:t>|  </a:t>
            </a:r>
            <a:r>
              <a:rPr lang="ko-KR" altLang="en-US" sz="1800" dirty="0" smtClean="0">
                <a:solidFill>
                  <a:schemeClr val="accent3"/>
                </a:solidFill>
                <a:latin typeface="+mj-ea"/>
                <a:ea typeface="+mj-ea"/>
              </a:rPr>
              <a:t>팀원</a:t>
            </a:r>
            <a:endParaRPr lang="ko-KR" altLang="en-US" sz="1800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5" name="Google Shape;114;p16"/>
          <p:cNvSpPr txBox="1">
            <a:spLocks/>
          </p:cNvSpPr>
          <p:nvPr/>
        </p:nvSpPr>
        <p:spPr>
          <a:xfrm>
            <a:off x="378000" y="291738"/>
            <a:ext cx="8388000" cy="596870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                        NA</a:t>
            </a:r>
            <a:r>
              <a:rPr lang="ko-KR" altLang="en-US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팀 </a:t>
            </a:r>
            <a:r>
              <a:rPr lang="ko-KR" altLang="en-US" dirty="0" smtClean="0">
                <a:solidFill>
                  <a:schemeClr val="accent3"/>
                </a:solidFill>
                <a:latin typeface="맑은 고딕" pitchFamily="50" charset="-127"/>
                <a:ea typeface="맑은 고딕" pitchFamily="50" charset="-127"/>
              </a:rPr>
              <a:t>구성원</a:t>
            </a:r>
            <a:endParaRPr lang="ko-KR" altLang="en-US" dirty="0">
              <a:solidFill>
                <a:schemeClr val="accent3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myworkspace\github_moviedata\3_데이터 분석 관련\발표 관련 그래프\분산분석\개봉일\개봉일과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3"/>
          <a:stretch/>
        </p:blipFill>
        <p:spPr bwMode="auto">
          <a:xfrm>
            <a:off x="612000" y="2471345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개봉일별 관객수 중앙값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개봉시기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4820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ocuments\github_moviedata\3_데이터 분석 관련\발표 관련 그래프\분산분석\개봉일\개봉요일과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8"/>
          <a:stretch/>
        </p:blipFill>
        <p:spPr bwMode="auto">
          <a:xfrm>
            <a:off x="612000" y="2476499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err="1" smtClean="0">
                <a:latin typeface="+mn-ea"/>
                <a:ea typeface="+mn-ea"/>
              </a:rPr>
              <a:t>개봉요일</a:t>
            </a:r>
            <a:r>
              <a:rPr lang="ko-KR" altLang="en-US" sz="1600" b="1" dirty="0" err="1">
                <a:latin typeface="+mn-ea"/>
                <a:ea typeface="+mn-ea"/>
              </a:rPr>
              <a:t>별</a:t>
            </a:r>
            <a:r>
              <a:rPr lang="ko-KR" altLang="en-US" sz="1600" b="1" dirty="0" smtClean="0">
                <a:latin typeface="+mn-ea"/>
                <a:ea typeface="+mn-ea"/>
              </a:rPr>
              <a:t> 관객수 중앙값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개봉시기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286000" y="2471351"/>
            <a:ext cx="2063577" cy="3888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14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err="1" smtClean="0">
                <a:latin typeface="+mn-ea"/>
                <a:ea typeface="+mn-ea"/>
              </a:rPr>
              <a:t>개봉요일</a:t>
            </a:r>
            <a:r>
              <a:rPr lang="ko-KR" altLang="en-US" sz="1600" b="1" dirty="0" err="1">
                <a:latin typeface="+mn-ea"/>
                <a:ea typeface="+mn-ea"/>
              </a:rPr>
              <a:t>별</a:t>
            </a:r>
            <a:r>
              <a:rPr lang="ko-KR" altLang="en-US" sz="1600" b="1" dirty="0" smtClean="0">
                <a:latin typeface="+mn-ea"/>
                <a:ea typeface="+mn-ea"/>
              </a:rPr>
              <a:t> 관객수 분포도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개봉시기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8194" name="Picture 2" descr="D:\myworkspace\github\발표 관련 그래프\요일 catplot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000" y="2502583"/>
            <a:ext cx="540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4681024" y="3755571"/>
            <a:ext cx="735038" cy="251006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478610" y="4615543"/>
            <a:ext cx="735038" cy="1650088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72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myworkspace\github_moviedata\3_데이터 분석 관련\발표 관련 그래프\분산분석\감독과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1"/>
          <a:stretch/>
        </p:blipFill>
        <p:spPr bwMode="auto">
          <a:xfrm>
            <a:off x="612000" y="2471345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err="1" smtClean="0">
                <a:latin typeface="+mn-ea"/>
                <a:ea typeface="+mn-ea"/>
              </a:rPr>
              <a:t>감독별</a:t>
            </a:r>
            <a:r>
              <a:rPr lang="ko-KR" altLang="en-US" sz="1600" b="1" dirty="0" smtClean="0">
                <a:latin typeface="+mn-ea"/>
                <a:ea typeface="+mn-ea"/>
              </a:rPr>
              <a:t> 관객수 총</a:t>
            </a:r>
            <a:r>
              <a:rPr lang="ko-KR" altLang="en-US" sz="1600" b="1" dirty="0">
                <a:latin typeface="+mn-ea"/>
                <a:ea typeface="+mn-ea"/>
              </a:rPr>
              <a:t>합</a:t>
            </a:r>
            <a:r>
              <a:rPr lang="ko-KR" altLang="en-US" sz="1600" b="1" dirty="0" smtClean="0">
                <a:latin typeface="+mn-ea"/>
                <a:ea typeface="+mn-ea"/>
              </a:rPr>
              <a:t> 상위 </a:t>
            </a:r>
            <a:r>
              <a:rPr lang="en-US" altLang="ko-KR" sz="1600" b="1" dirty="0" smtClean="0">
                <a:latin typeface="+mn-ea"/>
                <a:ea typeface="+mn-ea"/>
              </a:rPr>
              <a:t>10</a:t>
            </a:r>
            <a:r>
              <a:rPr lang="ko-KR" altLang="en-US" sz="1600" b="1" dirty="0" smtClean="0">
                <a:latin typeface="+mn-ea"/>
                <a:ea typeface="+mn-ea"/>
              </a:rPr>
              <a:t>위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10514" y="2462326"/>
            <a:ext cx="7657631" cy="765783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79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err="1" smtClean="0">
                <a:latin typeface="+mn-ea"/>
                <a:ea typeface="+mn-ea"/>
              </a:rPr>
              <a:t>감독별</a:t>
            </a:r>
            <a:r>
              <a:rPr lang="ko-KR" altLang="en-US" sz="1600" b="1" dirty="0" smtClean="0">
                <a:latin typeface="+mn-ea"/>
                <a:ea typeface="+mn-ea"/>
              </a:rPr>
              <a:t> 관객수 평균값 상위 </a:t>
            </a:r>
            <a:r>
              <a:rPr lang="en-US" altLang="ko-KR" sz="1600" b="1" dirty="0" smtClean="0">
                <a:latin typeface="+mn-ea"/>
                <a:ea typeface="+mn-ea"/>
              </a:rPr>
              <a:t>10</a:t>
            </a:r>
            <a:r>
              <a:rPr lang="ko-KR" altLang="en-US" sz="1600" b="1" dirty="0" smtClean="0">
                <a:latin typeface="+mn-ea"/>
                <a:ea typeface="+mn-ea"/>
              </a:rPr>
              <a:t>위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9218" name="Picture 2" descr="D:\myworkspace\github\발표 관련 그래프\감독별 관객수 평균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7"/>
          <a:stretch/>
        </p:blipFill>
        <p:spPr bwMode="auto">
          <a:xfrm>
            <a:off x="612000" y="2479966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710514" y="2420761"/>
            <a:ext cx="7657631" cy="419247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10514" y="5274886"/>
            <a:ext cx="4752000" cy="419247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10514" y="4208046"/>
            <a:ext cx="5508000" cy="419247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04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  <a:ea typeface="+mn-ea"/>
              </a:rPr>
              <a:t>주인공 </a:t>
            </a:r>
            <a:r>
              <a:rPr lang="ko-KR" altLang="en-US" b="1" dirty="0" err="1" smtClean="0">
                <a:latin typeface="+mn-ea"/>
                <a:ea typeface="+mn-ea"/>
              </a:rPr>
              <a:t>배우별</a:t>
            </a:r>
            <a:r>
              <a:rPr lang="ko-KR" altLang="en-US" b="1" dirty="0" smtClean="0">
                <a:latin typeface="+mn-ea"/>
                <a:ea typeface="+mn-ea"/>
              </a:rPr>
              <a:t> 관객수 총</a:t>
            </a:r>
            <a:r>
              <a:rPr lang="ko-KR" altLang="en-US" b="1" dirty="0">
                <a:latin typeface="+mn-ea"/>
                <a:ea typeface="+mn-ea"/>
              </a:rPr>
              <a:t>합</a:t>
            </a:r>
            <a:r>
              <a:rPr lang="ko-KR" altLang="en-US" b="1" dirty="0" smtClean="0">
                <a:latin typeface="+mn-ea"/>
                <a:ea typeface="+mn-ea"/>
              </a:rPr>
              <a:t> 상위 </a:t>
            </a:r>
            <a:r>
              <a:rPr lang="en-US" altLang="ko-KR" b="1" dirty="0" smtClean="0">
                <a:latin typeface="+mn-ea"/>
                <a:ea typeface="+mn-ea"/>
              </a:rPr>
              <a:t>10</a:t>
            </a:r>
            <a:r>
              <a:rPr lang="ko-KR" altLang="en-US" b="1" dirty="0" smtClean="0">
                <a:latin typeface="+mn-ea"/>
                <a:ea typeface="+mn-ea"/>
              </a:rPr>
              <a:t>위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1266" name="Picture 2" descr="D:\myworkspace\github_moviedata\3_데이터 분석 관련\발표 관련 그래프\분산분석\배우와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3"/>
          <a:stretch/>
        </p:blipFill>
        <p:spPr bwMode="auto">
          <a:xfrm>
            <a:off x="612000" y="2461916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710514" y="2493498"/>
            <a:ext cx="7657631" cy="756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78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8"/>
          <a:stretch/>
        </p:blipFill>
        <p:spPr>
          <a:xfrm>
            <a:off x="612000" y="2389587"/>
            <a:ext cx="7920000" cy="3960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  <a:ea typeface="+mn-ea"/>
              </a:rPr>
              <a:t>주인공 </a:t>
            </a:r>
            <a:r>
              <a:rPr lang="ko-KR" altLang="en-US" b="1" dirty="0" err="1" smtClean="0">
                <a:latin typeface="+mn-ea"/>
                <a:ea typeface="+mn-ea"/>
              </a:rPr>
              <a:t>배우별</a:t>
            </a:r>
            <a:r>
              <a:rPr lang="ko-KR" altLang="en-US" b="1" dirty="0" smtClean="0">
                <a:latin typeface="+mn-ea"/>
                <a:ea typeface="+mn-ea"/>
              </a:rPr>
              <a:t> 관객수 평균값 상위 </a:t>
            </a:r>
            <a:r>
              <a:rPr lang="en-US" altLang="ko-KR" b="1" dirty="0" smtClean="0">
                <a:latin typeface="+mn-ea"/>
                <a:ea typeface="+mn-ea"/>
              </a:rPr>
              <a:t>10</a:t>
            </a:r>
            <a:r>
              <a:rPr lang="ko-KR" altLang="en-US" b="1" dirty="0" smtClean="0">
                <a:latin typeface="+mn-ea"/>
                <a:ea typeface="+mn-ea"/>
              </a:rPr>
              <a:t>위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0513" y="2431151"/>
            <a:ext cx="7657631" cy="756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97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제작국가별 관객수 중앙값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2290" name="Picture 2" descr="D:\myworkspace\github_moviedata\3_데이터 분석 관련\발표 관련 그래프\분산분석\제작국가와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1"/>
          <a:stretch/>
        </p:blipFill>
        <p:spPr bwMode="auto">
          <a:xfrm>
            <a:off x="612000" y="2458996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710514" y="2645229"/>
            <a:ext cx="5222199" cy="419247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89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제작국가별 관객수 분포</a:t>
            </a:r>
            <a:r>
              <a:rPr lang="ko-KR" altLang="en-US" sz="1600" b="1" dirty="0">
                <a:latin typeface="+mn-ea"/>
                <a:ea typeface="+mn-ea"/>
              </a:rPr>
              <a:t>도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026" name="Picture 2" descr="D:\myworkspace\github\데이터분석\정호진 데이터 분석\movie_analysis\제작국가와 관객수(catplot)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4"/>
          <a:stretch/>
        </p:blipFill>
        <p:spPr bwMode="auto">
          <a:xfrm>
            <a:off x="612000" y="2602557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747516" y="4902507"/>
            <a:ext cx="288000" cy="1222358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252055" y="2500829"/>
            <a:ext cx="607742" cy="3624036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56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장르별 </a:t>
            </a:r>
            <a:r>
              <a:rPr lang="en-US" altLang="ko-KR" sz="1600" b="1" dirty="0" smtClean="0">
                <a:latin typeface="+mn-ea"/>
                <a:ea typeface="+mn-ea"/>
              </a:rPr>
              <a:t>log(</a:t>
            </a:r>
            <a:r>
              <a:rPr lang="ko-KR" altLang="en-US" sz="1600" b="1" dirty="0" smtClean="0">
                <a:latin typeface="+mn-ea"/>
                <a:ea typeface="+mn-ea"/>
              </a:rPr>
              <a:t>관객수</a:t>
            </a:r>
            <a:r>
              <a:rPr lang="en-US" altLang="ko-KR" sz="1600" b="1" dirty="0" smtClean="0">
                <a:latin typeface="+mn-ea"/>
                <a:ea typeface="+mn-ea"/>
              </a:rPr>
              <a:t>)</a:t>
            </a:r>
            <a:r>
              <a:rPr lang="ko-KR" altLang="en-US" sz="1600" b="1" dirty="0" smtClean="0">
                <a:latin typeface="+mn-ea"/>
                <a:ea typeface="+mn-ea"/>
              </a:rPr>
              <a:t> 중앙값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3315" name="Picture 3" descr="D:\myworkspace\github_moviedata\3_데이터 분석 관련\발표 관련 그래프\분산분석\장르와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9"/>
          <a:stretch/>
        </p:blipFill>
        <p:spPr bwMode="auto">
          <a:xfrm>
            <a:off x="612000" y="2471347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710514" y="2446639"/>
            <a:ext cx="7524000" cy="617837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10514" y="4726235"/>
            <a:ext cx="5256000" cy="180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92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65545" y="1000217"/>
            <a:ext cx="858719" cy="576000"/>
          </a:xfrm>
        </p:spPr>
        <p:txBody>
          <a:bodyPr anchor="ctr"/>
          <a:lstStyle/>
          <a:p>
            <a:r>
              <a:rPr lang="ko-KR" altLang="en-US" dirty="0" smtClean="0">
                <a:latin typeface="굴림체" pitchFamily="49" charset="-127"/>
                <a:ea typeface="굴림체" pitchFamily="49" charset="-127"/>
              </a:rPr>
              <a:t>목차</a:t>
            </a:r>
            <a:endParaRPr lang="ko-KR" altLang="en-US" dirty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idx="4294967295"/>
          </p:nvPr>
        </p:nvSpPr>
        <p:spPr>
          <a:xfrm>
            <a:off x="1899319" y="918913"/>
            <a:ext cx="6763418" cy="5542046"/>
          </a:xfrm>
        </p:spPr>
        <p:txBody>
          <a:bodyPr/>
          <a:lstStyle/>
          <a:p>
            <a:pPr marL="146050" indent="0">
              <a:lnSpc>
                <a:spcPct val="120000"/>
              </a:lnSpc>
              <a:buNone/>
            </a:pPr>
            <a:r>
              <a:rPr lang="en-US" altLang="ko-KR" sz="1600" b="1" dirty="0">
                <a:latin typeface="굴림체" pitchFamily="49" charset="-127"/>
                <a:ea typeface="굴림체" pitchFamily="49" charset="-127"/>
              </a:rPr>
              <a:t>1. </a:t>
            </a:r>
            <a:r>
              <a:rPr lang="ko-KR" altLang="en-US" sz="1600" b="1" dirty="0">
                <a:latin typeface="굴림체" pitchFamily="49" charset="-127"/>
                <a:ea typeface="굴림체" pitchFamily="49" charset="-127"/>
              </a:rPr>
              <a:t>서론</a:t>
            </a: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1.1 </a:t>
            </a:r>
            <a:r>
              <a:rPr lang="ko-KR" altLang="en-US" dirty="0">
                <a:latin typeface="굴림체" pitchFamily="49" charset="-127"/>
                <a:ea typeface="굴림체" pitchFamily="49" charset="-127"/>
              </a:rPr>
              <a:t>연구의 배경 및 필요성</a:t>
            </a: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1.2 </a:t>
            </a:r>
            <a:r>
              <a:rPr lang="ko-KR" altLang="en-US" dirty="0" smtClean="0">
                <a:latin typeface="굴림체" pitchFamily="49" charset="-127"/>
                <a:ea typeface="굴림체" pitchFamily="49" charset="-127"/>
              </a:rPr>
              <a:t>연구 </a:t>
            </a:r>
            <a:r>
              <a:rPr lang="ko-KR" altLang="en-US" dirty="0">
                <a:latin typeface="굴림체" pitchFamily="49" charset="-127"/>
                <a:ea typeface="굴림체" pitchFamily="49" charset="-127"/>
              </a:rPr>
              <a:t>문제 및 가설</a:t>
            </a:r>
          </a:p>
          <a:p>
            <a:pPr marL="146050" indent="0">
              <a:lnSpc>
                <a:spcPct val="120000"/>
              </a:lnSpc>
              <a:buNone/>
            </a:pPr>
            <a:endParaRPr lang="ko-KR" altLang="en-US" sz="800" dirty="0">
              <a:latin typeface="굴림체" pitchFamily="49" charset="-127"/>
              <a:ea typeface="굴림체" pitchFamily="49" charset="-127"/>
            </a:endParaRP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sz="1600" b="1" dirty="0" smtClean="0">
                <a:latin typeface="굴림체" pitchFamily="49" charset="-127"/>
                <a:ea typeface="굴림체" pitchFamily="49" charset="-127"/>
              </a:rPr>
              <a:t>2. </a:t>
            </a:r>
            <a:r>
              <a:rPr lang="ko-KR" altLang="en-US" sz="1600" b="1" dirty="0">
                <a:latin typeface="굴림체" pitchFamily="49" charset="-127"/>
                <a:ea typeface="굴림체" pitchFamily="49" charset="-127"/>
              </a:rPr>
              <a:t>연구 </a:t>
            </a:r>
            <a:r>
              <a:rPr lang="ko-KR" altLang="en-US" sz="1600" b="1" dirty="0" smtClean="0">
                <a:latin typeface="굴림체" pitchFamily="49" charset="-127"/>
                <a:ea typeface="굴림체" pitchFamily="49" charset="-127"/>
              </a:rPr>
              <a:t>절차</a:t>
            </a:r>
            <a:endParaRPr lang="en-US" altLang="ko-KR" sz="1600" b="1" dirty="0" smtClean="0">
              <a:latin typeface="굴림체" pitchFamily="49" charset="-127"/>
              <a:ea typeface="굴림체" pitchFamily="49" charset="-127"/>
            </a:endParaRPr>
          </a:p>
          <a:p>
            <a:pPr marL="146050" indent="0">
              <a:lnSpc>
                <a:spcPct val="120000"/>
              </a:lnSpc>
              <a:buNone/>
            </a:pPr>
            <a:endParaRPr lang="ko-KR" altLang="en-US" sz="800" dirty="0">
              <a:latin typeface="굴림체" pitchFamily="49" charset="-127"/>
              <a:ea typeface="굴림체" pitchFamily="49" charset="-127"/>
            </a:endParaRP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sz="1600" b="1" dirty="0" smtClean="0">
                <a:latin typeface="굴림체" pitchFamily="49" charset="-127"/>
                <a:ea typeface="굴림체" pitchFamily="49" charset="-127"/>
              </a:rPr>
              <a:t>3. </a:t>
            </a:r>
            <a:r>
              <a:rPr lang="ko-KR" altLang="en-US" sz="1600" b="1" dirty="0">
                <a:latin typeface="굴림체" pitchFamily="49" charset="-127"/>
                <a:ea typeface="굴림체" pitchFamily="49" charset="-127"/>
              </a:rPr>
              <a:t>자료 수집</a:t>
            </a: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3.1 </a:t>
            </a:r>
            <a:r>
              <a:rPr lang="ko-KR" altLang="en-US" dirty="0">
                <a:latin typeface="굴림체" pitchFamily="49" charset="-127"/>
                <a:ea typeface="굴림체" pitchFamily="49" charset="-127"/>
              </a:rPr>
              <a:t>출처 및 변수 종류</a:t>
            </a: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3.2 </a:t>
            </a:r>
            <a:r>
              <a:rPr lang="ko-KR" altLang="en-US" dirty="0" smtClean="0">
                <a:latin typeface="굴림체" pitchFamily="49" charset="-127"/>
                <a:ea typeface="굴림체" pitchFamily="49" charset="-127"/>
              </a:rPr>
              <a:t>데이터 전처리</a:t>
            </a:r>
            <a:endParaRPr lang="en-US" altLang="ko-KR" dirty="0" smtClean="0">
              <a:latin typeface="굴림체" pitchFamily="49" charset="-127"/>
              <a:ea typeface="굴림체" pitchFamily="49" charset="-127"/>
            </a:endParaRP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3.3 </a:t>
            </a:r>
            <a:r>
              <a:rPr lang="ko-KR" altLang="en-US" dirty="0" smtClean="0">
                <a:latin typeface="굴림체" pitchFamily="49" charset="-127"/>
                <a:ea typeface="굴림체" pitchFamily="49" charset="-127"/>
              </a:rPr>
              <a:t>변수 정의</a:t>
            </a:r>
          </a:p>
          <a:p>
            <a:pPr marL="146050" indent="0">
              <a:lnSpc>
                <a:spcPct val="120000"/>
              </a:lnSpc>
              <a:buNone/>
            </a:pPr>
            <a:endParaRPr lang="ko-KR" altLang="en-US" sz="800" dirty="0">
              <a:latin typeface="굴림체" pitchFamily="49" charset="-127"/>
              <a:ea typeface="굴림체" pitchFamily="49" charset="-127"/>
            </a:endParaRP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sz="1600" b="1" dirty="0" smtClean="0">
                <a:latin typeface="굴림체" pitchFamily="49" charset="-127"/>
                <a:ea typeface="굴림체" pitchFamily="49" charset="-127"/>
              </a:rPr>
              <a:t>4. </a:t>
            </a:r>
            <a:r>
              <a:rPr lang="ko-KR" altLang="en-US" sz="1600" b="1" dirty="0">
                <a:latin typeface="굴림체" pitchFamily="49" charset="-127"/>
                <a:ea typeface="굴림체" pitchFamily="49" charset="-127"/>
              </a:rPr>
              <a:t>연구 결과</a:t>
            </a: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4</a:t>
            </a: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.1 </a:t>
            </a:r>
            <a:r>
              <a:rPr lang="ko-KR" altLang="en-US" dirty="0">
                <a:latin typeface="굴림체" pitchFamily="49" charset="-127"/>
                <a:ea typeface="굴림체" pitchFamily="49" charset="-127"/>
              </a:rPr>
              <a:t>분석 결과</a:t>
            </a: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4</a:t>
            </a: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.2 </a:t>
            </a:r>
            <a:r>
              <a:rPr lang="ko-KR" altLang="en-US" dirty="0">
                <a:latin typeface="굴림체" pitchFamily="49" charset="-127"/>
                <a:ea typeface="굴림체" pitchFamily="49" charset="-127"/>
              </a:rPr>
              <a:t>회귀 결과 </a:t>
            </a: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4</a:t>
            </a: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.3 </a:t>
            </a:r>
            <a:r>
              <a:rPr lang="ko-KR" altLang="en-US" dirty="0">
                <a:latin typeface="굴림체" pitchFamily="49" charset="-127"/>
                <a:ea typeface="굴림체" pitchFamily="49" charset="-127"/>
              </a:rPr>
              <a:t>예측 결과</a:t>
            </a:r>
          </a:p>
          <a:p>
            <a:pPr marL="146050" indent="0">
              <a:lnSpc>
                <a:spcPct val="120000"/>
              </a:lnSpc>
              <a:buNone/>
            </a:pPr>
            <a:endParaRPr lang="ko-KR" altLang="en-US" sz="800" dirty="0">
              <a:latin typeface="굴림체" pitchFamily="49" charset="-127"/>
              <a:ea typeface="굴림체" pitchFamily="49" charset="-127"/>
            </a:endParaRP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sz="1600" b="1" dirty="0" smtClean="0">
                <a:latin typeface="굴림체" pitchFamily="49" charset="-127"/>
                <a:ea typeface="굴림체" pitchFamily="49" charset="-127"/>
              </a:rPr>
              <a:t>5. </a:t>
            </a:r>
            <a:r>
              <a:rPr lang="ko-KR" altLang="en-US" sz="1600" b="1" dirty="0">
                <a:latin typeface="굴림체" pitchFamily="49" charset="-127"/>
                <a:ea typeface="굴림체" pitchFamily="49" charset="-127"/>
              </a:rPr>
              <a:t>결론 및 한계점</a:t>
            </a: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5</a:t>
            </a: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.1 </a:t>
            </a:r>
            <a:r>
              <a:rPr lang="ko-KR" altLang="en-US" dirty="0" smtClean="0">
                <a:latin typeface="굴림체" pitchFamily="49" charset="-127"/>
                <a:ea typeface="굴림체" pitchFamily="49" charset="-127"/>
              </a:rPr>
              <a:t>연구의 결론 </a:t>
            </a:r>
            <a:endParaRPr lang="ko-KR" altLang="en-US" dirty="0">
              <a:latin typeface="굴림체" pitchFamily="49" charset="-127"/>
              <a:ea typeface="굴림체" pitchFamily="49" charset="-127"/>
            </a:endParaRP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5</a:t>
            </a: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.2 </a:t>
            </a:r>
            <a:r>
              <a:rPr lang="ko-KR" altLang="en-US" dirty="0">
                <a:latin typeface="굴림체" pitchFamily="49" charset="-127"/>
                <a:ea typeface="굴림체" pitchFamily="49" charset="-127"/>
              </a:rPr>
              <a:t>연구의 한계점</a:t>
            </a:r>
          </a:p>
          <a:p>
            <a:pPr marL="146050" indent="0">
              <a:lnSpc>
                <a:spcPct val="120000"/>
              </a:lnSpc>
              <a:buNone/>
            </a:pPr>
            <a:endParaRPr lang="ko-KR" altLang="en-US" dirty="0">
              <a:latin typeface="굴림체" pitchFamily="49" charset="-127"/>
              <a:ea typeface="굴림체" pitchFamily="49" charset="-127"/>
            </a:endParaRP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dirty="0">
                <a:latin typeface="굴림체" pitchFamily="49" charset="-127"/>
                <a:ea typeface="굴림체" pitchFamily="49" charset="-127"/>
              </a:rPr>
              <a:t>참고문헌</a:t>
            </a: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&gt;</a:t>
            </a:r>
            <a:endParaRPr lang="en-US" altLang="ko-KR" dirty="0">
              <a:latin typeface="굴림체" pitchFamily="49" charset="-127"/>
              <a:ea typeface="굴림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648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myworkspace\github\발표 관련 그래프\장르별 영화개수(정렬).png"/>
          <p:cNvPicPr>
            <a:picLocks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" y="2454282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장르별 영화 개수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10514" y="2533139"/>
            <a:ext cx="7524000" cy="144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10514" y="5103395"/>
            <a:ext cx="1836000" cy="160584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10514" y="5601791"/>
            <a:ext cx="1728000" cy="160584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202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관람등급별</a:t>
            </a:r>
            <a:r>
              <a:rPr lang="en-US" altLang="ko-KR" sz="1600" b="1" dirty="0">
                <a:latin typeface="+mn-ea"/>
                <a:ea typeface="+mn-ea"/>
              </a:rPr>
              <a:t> </a:t>
            </a:r>
            <a:r>
              <a:rPr lang="ko-KR" altLang="en-US" sz="1600" b="1" dirty="0" smtClean="0">
                <a:latin typeface="+mn-ea"/>
                <a:ea typeface="+mn-ea"/>
              </a:rPr>
              <a:t>관객수 중앙값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4338" name="Picture 2" descr="D:\myworkspace\github_moviedata\3_데이터 분석 관련\발표 관련 그래프\분산분석\관람등급과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35"/>
          <a:stretch/>
        </p:blipFill>
        <p:spPr bwMode="auto">
          <a:xfrm>
            <a:off x="612000" y="2471348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742292" y="2471351"/>
            <a:ext cx="1692000" cy="3888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54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  <a:ea typeface="+mn-ea"/>
              </a:rPr>
              <a:t>  빈도수 상위 </a:t>
            </a:r>
            <a:r>
              <a:rPr lang="en-US" altLang="ko-KR" b="1" dirty="0" smtClean="0">
                <a:latin typeface="+mn-ea"/>
                <a:ea typeface="+mn-ea"/>
              </a:rPr>
              <a:t>10</a:t>
            </a:r>
            <a:r>
              <a:rPr lang="ko-KR" altLang="en-US" b="1" dirty="0" smtClean="0">
                <a:latin typeface="+mn-ea"/>
                <a:ea typeface="+mn-ea"/>
              </a:rPr>
              <a:t>위 배급사의 관객수 중앙값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5362" name="Picture 2" descr="D:\myworkspace\github_moviedata\3_데이터 분석 관련\발표 관련 그래프\분산분석\배급사와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9"/>
          <a:stretch/>
        </p:blipFill>
        <p:spPr bwMode="auto">
          <a:xfrm>
            <a:off x="612000" y="2471352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710514" y="2446639"/>
            <a:ext cx="7722973" cy="457199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08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err="1" smtClean="0">
                <a:latin typeface="+mn-ea"/>
                <a:ea typeface="+mn-ea"/>
              </a:rPr>
              <a:t>상영시간별</a:t>
            </a:r>
            <a:r>
              <a:rPr lang="ko-KR" altLang="en-US" sz="1600" b="1" dirty="0" smtClean="0">
                <a:latin typeface="+mn-ea"/>
                <a:ea typeface="+mn-ea"/>
              </a:rPr>
              <a:t> 관객수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5362" name="Picture 2" descr="D:\myworkspace\github\발표 관련 그래프\상영시간에 따른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29"/>
          <a:stretch/>
        </p:blipFill>
        <p:spPr bwMode="auto">
          <a:xfrm>
            <a:off x="972000" y="2482734"/>
            <a:ext cx="720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타원 7"/>
          <p:cNvSpPr/>
          <p:nvPr/>
        </p:nvSpPr>
        <p:spPr>
          <a:xfrm>
            <a:off x="3726000" y="4582231"/>
            <a:ext cx="1692000" cy="1665431"/>
          </a:xfrm>
          <a:prstGeom prst="ellipse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66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시리즈작품 유</a:t>
            </a:r>
            <a:r>
              <a:rPr lang="en-US" altLang="ko-KR" sz="1600" b="1" dirty="0" smtClean="0">
                <a:latin typeface="+mn-ea"/>
                <a:ea typeface="+mn-ea"/>
              </a:rPr>
              <a:t>/</a:t>
            </a:r>
            <a:r>
              <a:rPr lang="ko-KR" altLang="en-US" sz="1600" b="1" dirty="0" err="1" smtClean="0">
                <a:latin typeface="+mn-ea"/>
                <a:ea typeface="+mn-ea"/>
              </a:rPr>
              <a:t>무별</a:t>
            </a:r>
            <a:r>
              <a:rPr lang="ko-KR" altLang="en-US" sz="1600" b="1" dirty="0" smtClean="0">
                <a:latin typeface="+mn-ea"/>
                <a:ea typeface="+mn-ea"/>
              </a:rPr>
              <a:t> 관객수 중앙값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7410" name="Picture 2" descr="D:\myworkspace\github_moviedata\3_데이터 분석 관련\발표 관련 그래프\분산분석\시리즈작품과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9"/>
          <a:stretch/>
        </p:blipFill>
        <p:spPr bwMode="auto">
          <a:xfrm>
            <a:off x="612000" y="2458995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140467" y="2471351"/>
            <a:ext cx="2940852" cy="3888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15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원작도서 </a:t>
            </a:r>
            <a:r>
              <a:rPr lang="ko-KR" altLang="en-US" sz="1600" b="1" dirty="0">
                <a:latin typeface="+mn-ea"/>
                <a:ea typeface="+mn-ea"/>
              </a:rPr>
              <a:t>유</a:t>
            </a:r>
            <a:r>
              <a:rPr lang="en-US" altLang="ko-KR" sz="1600" b="1" dirty="0">
                <a:latin typeface="+mn-ea"/>
                <a:ea typeface="+mn-ea"/>
              </a:rPr>
              <a:t>/</a:t>
            </a:r>
            <a:r>
              <a:rPr lang="ko-KR" altLang="en-US" sz="1600" b="1" dirty="0" err="1">
                <a:latin typeface="+mn-ea"/>
                <a:ea typeface="+mn-ea"/>
              </a:rPr>
              <a:t>무별</a:t>
            </a:r>
            <a:r>
              <a:rPr lang="ko-KR" altLang="en-US" sz="1600" b="1" dirty="0">
                <a:latin typeface="+mn-ea"/>
                <a:ea typeface="+mn-ea"/>
              </a:rPr>
              <a:t> 관객수 중앙값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8434" name="Picture 2" descr="D:\myworkspace\github_moviedata\3_데이터 분석 관련\발표 관련 그래프\분산분석\원작도서와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9"/>
          <a:stretch/>
        </p:blipFill>
        <p:spPr bwMode="auto">
          <a:xfrm>
            <a:off x="612000" y="2459925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140467" y="2471351"/>
            <a:ext cx="2940852" cy="3888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77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예산에 따른 관객수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23554" name="Picture 2" descr="D:\myworkspace\github_moviedata\3_데이터 분석 관련\발표 관련 그래프\분산분석\예산과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8"/>
          <a:stretch/>
        </p:blipFill>
        <p:spPr bwMode="auto">
          <a:xfrm>
            <a:off x="612000" y="2471352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49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</a:rPr>
              <a:t>개봉 전 </a:t>
            </a:r>
            <a:r>
              <a:rPr lang="ko-KR" altLang="en-US" sz="1600" b="1" dirty="0" err="1" smtClean="0">
                <a:latin typeface="+mn-ea"/>
              </a:rPr>
              <a:t>댓글</a:t>
            </a:r>
            <a:r>
              <a:rPr lang="ko-KR" altLang="en-US" sz="1600" b="1" dirty="0" smtClean="0">
                <a:latin typeface="+mn-ea"/>
              </a:rPr>
              <a:t> 개수에 따른 관객수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 전 반응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9458" name="Picture 2" descr="D:\myworkspace\github_moviedata\3_데이터 분석 관련\발표 관련 그래프\분산분석\개봉 전 반응\네이버 댓글과 관객수.pn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59" y="2496070"/>
            <a:ext cx="3960000" cy="396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 descr="D:\myworkspace\github_moviedata\3_데이터 분석 관련\발표 관련 그래프\분산분석\개봉 전 반응\네이버 댓글과 관객수(로그)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459" y="2496070"/>
            <a:ext cx="3960000" cy="396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3893778" y="4740381"/>
            <a:ext cx="1224000" cy="484632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+mn-ea"/>
              </a:rPr>
              <a:t>Log(</a:t>
            </a:r>
            <a:r>
              <a:rPr lang="ko-KR" altLang="en-US" sz="1100" b="1" dirty="0" err="1" smtClean="0">
                <a:latin typeface="+mn-ea"/>
              </a:rPr>
              <a:t>댓글</a:t>
            </a:r>
            <a:r>
              <a:rPr lang="ko-KR" altLang="en-US" sz="1100" b="1" dirty="0" smtClean="0">
                <a:latin typeface="+mn-ea"/>
              </a:rPr>
              <a:t> 개수</a:t>
            </a:r>
            <a:r>
              <a:rPr lang="en-US" altLang="ko-KR" sz="1100" b="1" dirty="0" smtClean="0">
                <a:latin typeface="+mn-ea"/>
              </a:rPr>
              <a:t>)</a:t>
            </a:r>
            <a:endParaRPr lang="ko-KR" altLang="en-US" sz="11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0938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>
                <a:latin typeface="+mn-ea"/>
              </a:rPr>
              <a:t>개봉 전 </a:t>
            </a:r>
            <a:r>
              <a:rPr lang="ko-KR" altLang="en-US" sz="1600" b="1" dirty="0" smtClean="0">
                <a:latin typeface="+mn-ea"/>
              </a:rPr>
              <a:t>기대지수에 따른 </a:t>
            </a:r>
            <a:r>
              <a:rPr lang="ko-KR" altLang="en-US" sz="1600" b="1" dirty="0">
                <a:latin typeface="+mn-ea"/>
              </a:rPr>
              <a:t>관객수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 전 반응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20482" name="Picture 2" descr="D:\myworkspace\github_moviedata\3_데이터 분석 관련\발표 관련 그래프\분산분석\개봉 전 반응\네이버 기대지수와 관객수(로그).pn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273" y="2481392"/>
            <a:ext cx="3960000" cy="396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3" descr="D:\myworkspace\github_moviedata\3_데이터 분석 관련\발표 관련 그래프\분산분석\개봉 전 반응\네이버 기대지수와 관객수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81" y="2481392"/>
            <a:ext cx="3960000" cy="396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오른쪽 화살표 7"/>
          <p:cNvSpPr/>
          <p:nvPr/>
        </p:nvSpPr>
        <p:spPr>
          <a:xfrm>
            <a:off x="3893778" y="4740381"/>
            <a:ext cx="1224000" cy="484632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+mn-ea"/>
              </a:rPr>
              <a:t>Log(</a:t>
            </a:r>
            <a:r>
              <a:rPr lang="ko-KR" altLang="en-US" sz="1100" b="1" dirty="0" smtClean="0">
                <a:latin typeface="+mn-ea"/>
              </a:rPr>
              <a:t>기대지</a:t>
            </a:r>
            <a:r>
              <a:rPr lang="ko-KR" altLang="en-US" sz="1100" b="1" dirty="0">
                <a:latin typeface="+mn-ea"/>
              </a:rPr>
              <a:t>수</a:t>
            </a:r>
            <a:r>
              <a:rPr lang="en-US" altLang="ko-KR" sz="1100" b="1" dirty="0" smtClean="0">
                <a:latin typeface="+mn-ea"/>
              </a:rPr>
              <a:t>)</a:t>
            </a:r>
            <a:endParaRPr lang="ko-KR" altLang="en-US" sz="11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4057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</a:rPr>
              <a:t>개봉 전 평점에 따른 관객수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 전 반응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21506" name="Picture 2" descr="D:\myworkspace\github_moviedata\3_데이터 분석 관련\발표 관련 그래프\분산분석\개봉 전 반응\네이버 평점과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7"/>
          <a:stretch/>
        </p:blipFill>
        <p:spPr bwMode="auto">
          <a:xfrm>
            <a:off x="612000" y="2471344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77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1.1 </a:t>
            </a:r>
            <a:r>
              <a:rPr lang="ko-KR" altLang="en-US" dirty="0"/>
              <a:t>연구의 배경 및 필요성</a:t>
            </a:r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1. </a:t>
            </a:r>
            <a:r>
              <a:rPr lang="ko-KR" altLang="en-US" sz="2000" dirty="0" smtClean="0"/>
              <a:t>서론</a:t>
            </a:r>
            <a:endParaRPr lang="ko-KR" altLang="en-US" sz="20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09" y="1754687"/>
            <a:ext cx="7051782" cy="461048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934964" y="6365175"/>
            <a:ext cx="4162927" cy="298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altLang="ko-KR" sz="1000" b="1" dirty="0">
                <a:latin typeface="굴림체" pitchFamily="49" charset="-127"/>
                <a:ea typeface="굴림체" pitchFamily="49" charset="-127"/>
              </a:rPr>
              <a:t>2018</a:t>
            </a:r>
            <a:r>
              <a:rPr lang="ko-KR" altLang="en-US" sz="1000" b="1" dirty="0">
                <a:latin typeface="굴림체" pitchFamily="49" charset="-127"/>
                <a:ea typeface="굴림체" pitchFamily="49" charset="-127"/>
              </a:rPr>
              <a:t>년 한국 영화산업 결산 </a:t>
            </a:r>
            <a:r>
              <a:rPr lang="en-US" altLang="ko-KR" sz="1000" b="1" dirty="0" smtClean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000" b="1" dirty="0" smtClean="0">
                <a:latin typeface="굴림체" pitchFamily="49" charset="-127"/>
                <a:ea typeface="굴림체" pitchFamily="49" charset="-127"/>
              </a:rPr>
              <a:t>영화진흥위원회 영화정책연구원</a:t>
            </a:r>
            <a:r>
              <a:rPr lang="en-US" altLang="ko-KR" sz="1000" b="1" dirty="0" smtClean="0">
                <a:latin typeface="굴림체" pitchFamily="49" charset="-127"/>
                <a:ea typeface="굴림체" pitchFamily="49" charset="-127"/>
              </a:rPr>
              <a:t>, 2018)</a:t>
            </a:r>
            <a:endParaRPr lang="ko-KR" altLang="en-US" sz="1000" b="1" dirty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9" name="오른쪽 화살표 8"/>
          <p:cNvSpPr/>
          <p:nvPr/>
        </p:nvSpPr>
        <p:spPr>
          <a:xfrm rot="20135319">
            <a:off x="1403950" y="3183191"/>
            <a:ext cx="6356571" cy="1643802"/>
          </a:xfrm>
          <a:custGeom>
            <a:avLst/>
            <a:gdLst>
              <a:gd name="connsiteX0" fmla="*/ 0 w 4066674"/>
              <a:gd name="connsiteY0" fmla="*/ 351798 h 1395663"/>
              <a:gd name="connsiteX1" fmla="*/ 3368843 w 4066674"/>
              <a:gd name="connsiteY1" fmla="*/ 351798 h 1395663"/>
              <a:gd name="connsiteX2" fmla="*/ 3368843 w 4066674"/>
              <a:gd name="connsiteY2" fmla="*/ 0 h 1395663"/>
              <a:gd name="connsiteX3" fmla="*/ 4066674 w 4066674"/>
              <a:gd name="connsiteY3" fmla="*/ 697832 h 1395663"/>
              <a:gd name="connsiteX4" fmla="*/ 3368843 w 4066674"/>
              <a:gd name="connsiteY4" fmla="*/ 1395663 h 1395663"/>
              <a:gd name="connsiteX5" fmla="*/ 3368843 w 4066674"/>
              <a:gd name="connsiteY5" fmla="*/ 1043865 h 1395663"/>
              <a:gd name="connsiteX6" fmla="*/ 0 w 4066674"/>
              <a:gd name="connsiteY6" fmla="*/ 1043865 h 1395663"/>
              <a:gd name="connsiteX7" fmla="*/ 0 w 4066674"/>
              <a:gd name="connsiteY7" fmla="*/ 351798 h 1395663"/>
              <a:gd name="connsiteX0" fmla="*/ 0 w 4066674"/>
              <a:gd name="connsiteY0" fmla="*/ 1043865 h 1395663"/>
              <a:gd name="connsiteX1" fmla="*/ 3368843 w 4066674"/>
              <a:gd name="connsiteY1" fmla="*/ 351798 h 1395663"/>
              <a:gd name="connsiteX2" fmla="*/ 3368843 w 4066674"/>
              <a:gd name="connsiteY2" fmla="*/ 0 h 1395663"/>
              <a:gd name="connsiteX3" fmla="*/ 4066674 w 4066674"/>
              <a:gd name="connsiteY3" fmla="*/ 697832 h 1395663"/>
              <a:gd name="connsiteX4" fmla="*/ 3368843 w 4066674"/>
              <a:gd name="connsiteY4" fmla="*/ 1395663 h 1395663"/>
              <a:gd name="connsiteX5" fmla="*/ 3368843 w 4066674"/>
              <a:gd name="connsiteY5" fmla="*/ 1043865 h 1395663"/>
              <a:gd name="connsiteX6" fmla="*/ 0 w 4066674"/>
              <a:gd name="connsiteY6" fmla="*/ 1043865 h 1395663"/>
              <a:gd name="connsiteX0" fmla="*/ 0 w 4234540"/>
              <a:gd name="connsiteY0" fmla="*/ 568756 h 1395663"/>
              <a:gd name="connsiteX1" fmla="*/ 3536709 w 4234540"/>
              <a:gd name="connsiteY1" fmla="*/ 351798 h 1395663"/>
              <a:gd name="connsiteX2" fmla="*/ 3536709 w 4234540"/>
              <a:gd name="connsiteY2" fmla="*/ 0 h 1395663"/>
              <a:gd name="connsiteX3" fmla="*/ 4234540 w 4234540"/>
              <a:gd name="connsiteY3" fmla="*/ 697832 h 1395663"/>
              <a:gd name="connsiteX4" fmla="*/ 3536709 w 4234540"/>
              <a:gd name="connsiteY4" fmla="*/ 1395663 h 1395663"/>
              <a:gd name="connsiteX5" fmla="*/ 3536709 w 4234540"/>
              <a:gd name="connsiteY5" fmla="*/ 1043865 h 1395663"/>
              <a:gd name="connsiteX6" fmla="*/ 0 w 4234540"/>
              <a:gd name="connsiteY6" fmla="*/ 568756 h 1395663"/>
              <a:gd name="connsiteX0" fmla="*/ 0 w 4234540"/>
              <a:gd name="connsiteY0" fmla="*/ 568756 h 1395663"/>
              <a:gd name="connsiteX1" fmla="*/ 3536709 w 4234540"/>
              <a:gd name="connsiteY1" fmla="*/ 351798 h 1395663"/>
              <a:gd name="connsiteX2" fmla="*/ 3536709 w 4234540"/>
              <a:gd name="connsiteY2" fmla="*/ 0 h 1395663"/>
              <a:gd name="connsiteX3" fmla="*/ 4234540 w 4234540"/>
              <a:gd name="connsiteY3" fmla="*/ 697832 h 1395663"/>
              <a:gd name="connsiteX4" fmla="*/ 3536709 w 4234540"/>
              <a:gd name="connsiteY4" fmla="*/ 1395663 h 1395663"/>
              <a:gd name="connsiteX5" fmla="*/ 3536709 w 4234540"/>
              <a:gd name="connsiteY5" fmla="*/ 1043865 h 1395663"/>
              <a:gd name="connsiteX6" fmla="*/ 0 w 4234540"/>
              <a:gd name="connsiteY6" fmla="*/ 568756 h 1395663"/>
              <a:gd name="connsiteX0" fmla="*/ 0 w 4234540"/>
              <a:gd name="connsiteY0" fmla="*/ 568756 h 1395663"/>
              <a:gd name="connsiteX1" fmla="*/ 3536709 w 4234540"/>
              <a:gd name="connsiteY1" fmla="*/ 351798 h 1395663"/>
              <a:gd name="connsiteX2" fmla="*/ 3536709 w 4234540"/>
              <a:gd name="connsiteY2" fmla="*/ 0 h 1395663"/>
              <a:gd name="connsiteX3" fmla="*/ 4234540 w 4234540"/>
              <a:gd name="connsiteY3" fmla="*/ 697832 h 1395663"/>
              <a:gd name="connsiteX4" fmla="*/ 3536709 w 4234540"/>
              <a:gd name="connsiteY4" fmla="*/ 1395663 h 1395663"/>
              <a:gd name="connsiteX5" fmla="*/ 3536709 w 4234540"/>
              <a:gd name="connsiteY5" fmla="*/ 1043865 h 1395663"/>
              <a:gd name="connsiteX6" fmla="*/ 0 w 4234540"/>
              <a:gd name="connsiteY6" fmla="*/ 568756 h 1395663"/>
              <a:gd name="connsiteX0" fmla="*/ 0 w 4234540"/>
              <a:gd name="connsiteY0" fmla="*/ 568756 h 1395663"/>
              <a:gd name="connsiteX1" fmla="*/ 3536709 w 4234540"/>
              <a:gd name="connsiteY1" fmla="*/ 351798 h 1395663"/>
              <a:gd name="connsiteX2" fmla="*/ 3536709 w 4234540"/>
              <a:gd name="connsiteY2" fmla="*/ 0 h 1395663"/>
              <a:gd name="connsiteX3" fmla="*/ 4234540 w 4234540"/>
              <a:gd name="connsiteY3" fmla="*/ 697832 h 1395663"/>
              <a:gd name="connsiteX4" fmla="*/ 3536709 w 4234540"/>
              <a:gd name="connsiteY4" fmla="*/ 1395663 h 1395663"/>
              <a:gd name="connsiteX5" fmla="*/ 3536709 w 4234540"/>
              <a:gd name="connsiteY5" fmla="*/ 1043865 h 1395663"/>
              <a:gd name="connsiteX6" fmla="*/ 0 w 4234540"/>
              <a:gd name="connsiteY6" fmla="*/ 568756 h 1395663"/>
              <a:gd name="connsiteX0" fmla="*/ 0 w 4234540"/>
              <a:gd name="connsiteY0" fmla="*/ 568756 h 1395663"/>
              <a:gd name="connsiteX1" fmla="*/ 3536709 w 4234540"/>
              <a:gd name="connsiteY1" fmla="*/ 351798 h 1395663"/>
              <a:gd name="connsiteX2" fmla="*/ 3536709 w 4234540"/>
              <a:gd name="connsiteY2" fmla="*/ 0 h 1395663"/>
              <a:gd name="connsiteX3" fmla="*/ 4234540 w 4234540"/>
              <a:gd name="connsiteY3" fmla="*/ 697832 h 1395663"/>
              <a:gd name="connsiteX4" fmla="*/ 3536709 w 4234540"/>
              <a:gd name="connsiteY4" fmla="*/ 1395663 h 1395663"/>
              <a:gd name="connsiteX5" fmla="*/ 3536709 w 4234540"/>
              <a:gd name="connsiteY5" fmla="*/ 1043865 h 1395663"/>
              <a:gd name="connsiteX6" fmla="*/ 0 w 4234540"/>
              <a:gd name="connsiteY6" fmla="*/ 568756 h 1395663"/>
              <a:gd name="connsiteX0" fmla="*/ 0 w 4632038"/>
              <a:gd name="connsiteY0" fmla="*/ 1983681 h 2087899"/>
              <a:gd name="connsiteX1" fmla="*/ 3934207 w 4632038"/>
              <a:gd name="connsiteY1" fmla="*/ 351798 h 2087899"/>
              <a:gd name="connsiteX2" fmla="*/ 3934207 w 4632038"/>
              <a:gd name="connsiteY2" fmla="*/ 0 h 2087899"/>
              <a:gd name="connsiteX3" fmla="*/ 4632038 w 4632038"/>
              <a:gd name="connsiteY3" fmla="*/ 697832 h 2087899"/>
              <a:gd name="connsiteX4" fmla="*/ 3934207 w 4632038"/>
              <a:gd name="connsiteY4" fmla="*/ 1395663 h 2087899"/>
              <a:gd name="connsiteX5" fmla="*/ 3934207 w 4632038"/>
              <a:gd name="connsiteY5" fmla="*/ 1043865 h 2087899"/>
              <a:gd name="connsiteX6" fmla="*/ 0 w 4632038"/>
              <a:gd name="connsiteY6" fmla="*/ 1983681 h 2087899"/>
              <a:gd name="connsiteX0" fmla="*/ 0 w 4632038"/>
              <a:gd name="connsiteY0" fmla="*/ 1983681 h 2087899"/>
              <a:gd name="connsiteX1" fmla="*/ 3913222 w 4632038"/>
              <a:gd name="connsiteY1" fmla="*/ 441627 h 2087899"/>
              <a:gd name="connsiteX2" fmla="*/ 3934207 w 4632038"/>
              <a:gd name="connsiteY2" fmla="*/ 0 h 2087899"/>
              <a:gd name="connsiteX3" fmla="*/ 4632038 w 4632038"/>
              <a:gd name="connsiteY3" fmla="*/ 697832 h 2087899"/>
              <a:gd name="connsiteX4" fmla="*/ 3934207 w 4632038"/>
              <a:gd name="connsiteY4" fmla="*/ 1395663 h 2087899"/>
              <a:gd name="connsiteX5" fmla="*/ 3934207 w 4632038"/>
              <a:gd name="connsiteY5" fmla="*/ 1043865 h 2087899"/>
              <a:gd name="connsiteX6" fmla="*/ 0 w 4632038"/>
              <a:gd name="connsiteY6" fmla="*/ 1983681 h 2087899"/>
              <a:gd name="connsiteX0" fmla="*/ 0 w 4537135"/>
              <a:gd name="connsiteY0" fmla="*/ 0 h 1596062"/>
              <a:gd name="connsiteX1" fmla="*/ 3818319 w 4537135"/>
              <a:gd name="connsiteY1" fmla="*/ 642026 h 1596062"/>
              <a:gd name="connsiteX2" fmla="*/ 3839304 w 4537135"/>
              <a:gd name="connsiteY2" fmla="*/ 200399 h 1596062"/>
              <a:gd name="connsiteX3" fmla="*/ 4537135 w 4537135"/>
              <a:gd name="connsiteY3" fmla="*/ 898231 h 1596062"/>
              <a:gd name="connsiteX4" fmla="*/ 3839304 w 4537135"/>
              <a:gd name="connsiteY4" fmla="*/ 1596062 h 1596062"/>
              <a:gd name="connsiteX5" fmla="*/ 3839304 w 4537135"/>
              <a:gd name="connsiteY5" fmla="*/ 1244264 h 1596062"/>
              <a:gd name="connsiteX6" fmla="*/ 0 w 4537135"/>
              <a:gd name="connsiteY6" fmla="*/ 0 h 1596062"/>
              <a:gd name="connsiteX0" fmla="*/ 0 w 4537135"/>
              <a:gd name="connsiteY0" fmla="*/ 0 h 1596062"/>
              <a:gd name="connsiteX1" fmla="*/ 3818319 w 4537135"/>
              <a:gd name="connsiteY1" fmla="*/ 642026 h 1596062"/>
              <a:gd name="connsiteX2" fmla="*/ 3839304 w 4537135"/>
              <a:gd name="connsiteY2" fmla="*/ 200399 h 1596062"/>
              <a:gd name="connsiteX3" fmla="*/ 4537135 w 4537135"/>
              <a:gd name="connsiteY3" fmla="*/ 898231 h 1596062"/>
              <a:gd name="connsiteX4" fmla="*/ 3839304 w 4537135"/>
              <a:gd name="connsiteY4" fmla="*/ 1596062 h 1596062"/>
              <a:gd name="connsiteX5" fmla="*/ 3839304 w 4537135"/>
              <a:gd name="connsiteY5" fmla="*/ 1244264 h 1596062"/>
              <a:gd name="connsiteX6" fmla="*/ 0 w 4537135"/>
              <a:gd name="connsiteY6" fmla="*/ 0 h 1596062"/>
              <a:gd name="connsiteX0" fmla="*/ 0 w 4537135"/>
              <a:gd name="connsiteY0" fmla="*/ 0 h 1596062"/>
              <a:gd name="connsiteX1" fmla="*/ 3818319 w 4537135"/>
              <a:gd name="connsiteY1" fmla="*/ 642026 h 1596062"/>
              <a:gd name="connsiteX2" fmla="*/ 3839304 w 4537135"/>
              <a:gd name="connsiteY2" fmla="*/ 200399 h 1596062"/>
              <a:gd name="connsiteX3" fmla="*/ 4537135 w 4537135"/>
              <a:gd name="connsiteY3" fmla="*/ 898231 h 1596062"/>
              <a:gd name="connsiteX4" fmla="*/ 3839304 w 4537135"/>
              <a:gd name="connsiteY4" fmla="*/ 1596062 h 1596062"/>
              <a:gd name="connsiteX5" fmla="*/ 3839304 w 4537135"/>
              <a:gd name="connsiteY5" fmla="*/ 1244264 h 1596062"/>
              <a:gd name="connsiteX6" fmla="*/ 0 w 4537135"/>
              <a:gd name="connsiteY6" fmla="*/ 0 h 1596062"/>
              <a:gd name="connsiteX0" fmla="*/ 0 w 4537135"/>
              <a:gd name="connsiteY0" fmla="*/ 0 h 1596062"/>
              <a:gd name="connsiteX1" fmla="*/ 3818319 w 4537135"/>
              <a:gd name="connsiteY1" fmla="*/ 642026 h 1596062"/>
              <a:gd name="connsiteX2" fmla="*/ 3839304 w 4537135"/>
              <a:gd name="connsiteY2" fmla="*/ 200399 h 1596062"/>
              <a:gd name="connsiteX3" fmla="*/ 4537135 w 4537135"/>
              <a:gd name="connsiteY3" fmla="*/ 898231 h 1596062"/>
              <a:gd name="connsiteX4" fmla="*/ 3839304 w 4537135"/>
              <a:gd name="connsiteY4" fmla="*/ 1596062 h 1596062"/>
              <a:gd name="connsiteX5" fmla="*/ 3839304 w 4537135"/>
              <a:gd name="connsiteY5" fmla="*/ 1244264 h 1596062"/>
              <a:gd name="connsiteX6" fmla="*/ 0 w 4537135"/>
              <a:gd name="connsiteY6" fmla="*/ 0 h 1596062"/>
              <a:gd name="connsiteX0" fmla="*/ 0 w 4678421"/>
              <a:gd name="connsiteY0" fmla="*/ 0 h 1559200"/>
              <a:gd name="connsiteX1" fmla="*/ 3959605 w 4678421"/>
              <a:gd name="connsiteY1" fmla="*/ 605164 h 1559200"/>
              <a:gd name="connsiteX2" fmla="*/ 3980590 w 4678421"/>
              <a:gd name="connsiteY2" fmla="*/ 163537 h 1559200"/>
              <a:gd name="connsiteX3" fmla="*/ 4678421 w 4678421"/>
              <a:gd name="connsiteY3" fmla="*/ 861369 h 1559200"/>
              <a:gd name="connsiteX4" fmla="*/ 3980590 w 4678421"/>
              <a:gd name="connsiteY4" fmla="*/ 1559200 h 1559200"/>
              <a:gd name="connsiteX5" fmla="*/ 3980590 w 4678421"/>
              <a:gd name="connsiteY5" fmla="*/ 1207402 h 1559200"/>
              <a:gd name="connsiteX6" fmla="*/ 0 w 4678421"/>
              <a:gd name="connsiteY6" fmla="*/ 0 h 1559200"/>
              <a:gd name="connsiteX0" fmla="*/ 0 w 4678421"/>
              <a:gd name="connsiteY0" fmla="*/ 0 h 1559200"/>
              <a:gd name="connsiteX1" fmla="*/ 3959605 w 4678421"/>
              <a:gd name="connsiteY1" fmla="*/ 605164 h 1559200"/>
              <a:gd name="connsiteX2" fmla="*/ 3980590 w 4678421"/>
              <a:gd name="connsiteY2" fmla="*/ 163537 h 1559200"/>
              <a:gd name="connsiteX3" fmla="*/ 4678421 w 4678421"/>
              <a:gd name="connsiteY3" fmla="*/ 861369 h 1559200"/>
              <a:gd name="connsiteX4" fmla="*/ 3980590 w 4678421"/>
              <a:gd name="connsiteY4" fmla="*/ 1559200 h 1559200"/>
              <a:gd name="connsiteX5" fmla="*/ 3980590 w 4678421"/>
              <a:gd name="connsiteY5" fmla="*/ 1207402 h 1559200"/>
              <a:gd name="connsiteX6" fmla="*/ 0 w 4678421"/>
              <a:gd name="connsiteY6" fmla="*/ 0 h 1559200"/>
              <a:gd name="connsiteX0" fmla="*/ 0 w 4678421"/>
              <a:gd name="connsiteY0" fmla="*/ 0 h 1559200"/>
              <a:gd name="connsiteX1" fmla="*/ 3959605 w 4678421"/>
              <a:gd name="connsiteY1" fmla="*/ 605164 h 1559200"/>
              <a:gd name="connsiteX2" fmla="*/ 3980590 w 4678421"/>
              <a:gd name="connsiteY2" fmla="*/ 163537 h 1559200"/>
              <a:gd name="connsiteX3" fmla="*/ 4678421 w 4678421"/>
              <a:gd name="connsiteY3" fmla="*/ 861369 h 1559200"/>
              <a:gd name="connsiteX4" fmla="*/ 3980590 w 4678421"/>
              <a:gd name="connsiteY4" fmla="*/ 1559200 h 1559200"/>
              <a:gd name="connsiteX5" fmla="*/ 3980590 w 4678421"/>
              <a:gd name="connsiteY5" fmla="*/ 1207402 h 1559200"/>
              <a:gd name="connsiteX6" fmla="*/ 0 w 4678421"/>
              <a:gd name="connsiteY6" fmla="*/ 0 h 1559200"/>
              <a:gd name="connsiteX0" fmla="*/ 0 w 4678421"/>
              <a:gd name="connsiteY0" fmla="*/ 0 h 1559200"/>
              <a:gd name="connsiteX1" fmla="*/ 3959605 w 4678421"/>
              <a:gd name="connsiteY1" fmla="*/ 605164 h 1559200"/>
              <a:gd name="connsiteX2" fmla="*/ 3980590 w 4678421"/>
              <a:gd name="connsiteY2" fmla="*/ 163537 h 1559200"/>
              <a:gd name="connsiteX3" fmla="*/ 4678421 w 4678421"/>
              <a:gd name="connsiteY3" fmla="*/ 861369 h 1559200"/>
              <a:gd name="connsiteX4" fmla="*/ 3980590 w 4678421"/>
              <a:gd name="connsiteY4" fmla="*/ 1559200 h 1559200"/>
              <a:gd name="connsiteX5" fmla="*/ 3980590 w 4678421"/>
              <a:gd name="connsiteY5" fmla="*/ 1207402 h 1559200"/>
              <a:gd name="connsiteX6" fmla="*/ 0 w 4678421"/>
              <a:gd name="connsiteY6" fmla="*/ 0 h 155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78421" h="1559200">
                <a:moveTo>
                  <a:pt x="0" y="0"/>
                </a:moveTo>
                <a:cubicBezTo>
                  <a:pt x="1306777" y="891797"/>
                  <a:pt x="2780702" y="677483"/>
                  <a:pt x="3959605" y="605164"/>
                </a:cubicBezTo>
                <a:lnTo>
                  <a:pt x="3980590" y="163537"/>
                </a:lnTo>
                <a:lnTo>
                  <a:pt x="4678421" y="861369"/>
                </a:lnTo>
                <a:lnTo>
                  <a:pt x="3980590" y="1559200"/>
                </a:lnTo>
                <a:lnTo>
                  <a:pt x="3980590" y="1207402"/>
                </a:lnTo>
                <a:cubicBezTo>
                  <a:pt x="2801687" y="1049032"/>
                  <a:pt x="1289648" y="1184024"/>
                  <a:pt x="0" y="0"/>
                </a:cubicBezTo>
                <a:close/>
              </a:path>
            </a:pathLst>
          </a:custGeom>
          <a:solidFill>
            <a:schemeClr val="accent3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한국 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영화산업의 급격한 </a:t>
            </a:r>
            <a:r>
              <a:rPr lang="ko-KR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성장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65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err="1" smtClean="0">
                <a:latin typeface="+mn-ea"/>
              </a:rPr>
              <a:t>댓글</a:t>
            </a:r>
            <a:r>
              <a:rPr lang="ko-KR" altLang="en-US" sz="1600" b="1" dirty="0" smtClean="0">
                <a:latin typeface="+mn-ea"/>
              </a:rPr>
              <a:t> 감성점수에 따른 </a:t>
            </a:r>
            <a:r>
              <a:rPr lang="en-US" altLang="ko-KR" sz="1600" b="1" dirty="0" smtClean="0">
                <a:latin typeface="+mn-ea"/>
              </a:rPr>
              <a:t>log(</a:t>
            </a:r>
            <a:r>
              <a:rPr lang="ko-KR" altLang="en-US" sz="1600" b="1" dirty="0" smtClean="0">
                <a:latin typeface="+mn-ea"/>
              </a:rPr>
              <a:t>관객수</a:t>
            </a:r>
            <a:r>
              <a:rPr lang="en-US" altLang="ko-KR" sz="1600" b="1" dirty="0" smtClean="0">
                <a:latin typeface="+mn-ea"/>
              </a:rPr>
              <a:t>)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 전 반응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2050" name="Picture 2" descr="C:\Users\user\Documents\github\발표 관련 그래프\감성점수별 누적 관객수.pn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" y="2395537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57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</a:t>
            </a:r>
            <a:r>
              <a:rPr lang="en-US" altLang="ko-KR" sz="2000" dirty="0" smtClean="0">
                <a:solidFill>
                  <a:srgbClr val="1A1A1A"/>
                </a:solidFill>
              </a:rPr>
              <a:t>- </a:t>
            </a:r>
            <a:r>
              <a:rPr lang="ko-KR" altLang="en-US" sz="2000" dirty="0" smtClean="0">
                <a:solidFill>
                  <a:srgbClr val="1A1A1A"/>
                </a:solidFill>
              </a:rPr>
              <a:t>분산 분석</a:t>
            </a:r>
            <a:r>
              <a:rPr lang="en-US" altLang="ko-KR" sz="2000" dirty="0" smtClean="0">
                <a:solidFill>
                  <a:srgbClr val="1A1A1A"/>
                </a:solidFill>
              </a:rPr>
              <a:t>(</a:t>
            </a:r>
            <a:r>
              <a:rPr lang="en-US" altLang="ko-KR" sz="2000" dirty="0"/>
              <a:t>A</a:t>
            </a:r>
            <a:r>
              <a:rPr lang="en-US" altLang="ko-KR" sz="2000" dirty="0" smtClean="0"/>
              <a:t>nalysis of Variance, ANOVA</a:t>
            </a:r>
            <a:r>
              <a:rPr lang="en-US" altLang="ko-KR" sz="2000" dirty="0" smtClean="0">
                <a:solidFill>
                  <a:srgbClr val="1A1A1A"/>
                </a:solidFill>
              </a:rPr>
              <a:t>)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485268"/>
              </p:ext>
            </p:extLst>
          </p:nvPr>
        </p:nvGraphicFramePr>
        <p:xfrm>
          <a:off x="1575486" y="1922218"/>
          <a:ext cx="5993028" cy="4499997"/>
        </p:xfrm>
        <a:graphic>
          <a:graphicData uri="http://schemas.openxmlformats.org/drawingml/2006/table">
            <a:tbl>
              <a:tblPr firstRow="1" firstCol="1" bandCol="1">
                <a:tableStyleId>{F5AB1C69-6EDB-4FF4-983F-18BD219EF322}</a:tableStyleId>
              </a:tblPr>
              <a:tblGrid>
                <a:gridCol w="1997676"/>
                <a:gridCol w="1997676"/>
                <a:gridCol w="1997676"/>
              </a:tblGrid>
              <a:tr h="29266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 smtClean="0">
                          <a:effectLst/>
                          <a:latin typeface="+mn-ea"/>
                          <a:ea typeface="+mn-ea"/>
                        </a:rPr>
                        <a:t>독립변수명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p-value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 smtClean="0">
                          <a:effectLst/>
                          <a:latin typeface="+mn-ea"/>
                          <a:ea typeface="+mn-ea"/>
                        </a:rPr>
                        <a:t>귀무가설</a:t>
                      </a:r>
                      <a:r>
                        <a:rPr lang="en-US" altLang="ko-KR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채택</a:t>
                      </a:r>
                      <a:r>
                        <a:rPr lang="en-US" altLang="ko-KR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기각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관람등급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 &lt; 2.2e-16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 smtClean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기각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감독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0.0292</a:t>
                      </a:r>
                      <a:endParaRPr lang="en-US" altLang="ko-KR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개봉일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 &lt; 2.2e-16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개봉월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1.11E-05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개봉요일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 &lt; 2.2e-16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개봉분기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0.00302</a:t>
                      </a:r>
                      <a:endParaRPr lang="en-US" altLang="ko-KR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개봉주차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 &lt;2e-16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제작국가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smtClean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3.26E-05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배급사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 &lt;2e-16 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장르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 &lt;2e-16 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주인공</a:t>
                      </a:r>
                      <a:r>
                        <a:rPr lang="en-US" altLang="ko-KR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배우</a:t>
                      </a:r>
                      <a:r>
                        <a:rPr lang="en-US" altLang="ko-KR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0.264</a:t>
                      </a:r>
                      <a:endParaRPr lang="en-US" altLang="ko-KR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시리즈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 &lt;2e-16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원작도서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1.38E-13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개봉연도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0.888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채택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개봉일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0.974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467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</a:rPr>
              <a:t>  </a:t>
            </a:r>
            <a:r>
              <a:rPr lang="ko-KR" altLang="en-US" sz="1600" b="1" dirty="0" err="1" smtClean="0">
                <a:latin typeface="+mn-ea"/>
              </a:rPr>
              <a:t>댓글</a:t>
            </a:r>
            <a:r>
              <a:rPr lang="ko-KR" altLang="en-US" sz="1600" b="1" dirty="0" smtClean="0">
                <a:latin typeface="+mn-ea"/>
              </a:rPr>
              <a:t> 감성점수와 관객수의 상관관계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- </a:t>
            </a:r>
            <a:r>
              <a:rPr lang="ko-KR" altLang="en-US" sz="2000" dirty="0"/>
              <a:t>상관 분석</a:t>
            </a:r>
            <a:r>
              <a:rPr lang="en-US" altLang="ko-KR" sz="2000" dirty="0"/>
              <a:t>(Correlation </a:t>
            </a:r>
            <a:r>
              <a:rPr lang="en-US" altLang="ko-KR" sz="2000" dirty="0" smtClean="0"/>
              <a:t>Analysis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 전 반응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7170" name="Picture 2" descr="D:\myworkspace\github\텍스트분석\그래프\cmt 분석\cmtScore_audiAcc_spearmanCorr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1" r="9657"/>
          <a:stretch/>
        </p:blipFill>
        <p:spPr bwMode="auto">
          <a:xfrm>
            <a:off x="2361489" y="2507489"/>
            <a:ext cx="43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41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 smtClean="0"/>
              <a:t> - </a:t>
            </a:r>
            <a:r>
              <a:rPr lang="ko-KR" altLang="en-US" sz="2000" dirty="0" smtClean="0"/>
              <a:t>상관 분석</a:t>
            </a:r>
            <a:r>
              <a:rPr lang="en-US" altLang="ko-KR" sz="2000" dirty="0" smtClean="0"/>
              <a:t>(</a:t>
            </a:r>
            <a:r>
              <a:rPr lang="en-US" altLang="ko-KR" sz="2000" dirty="0"/>
              <a:t>Correlation A</a:t>
            </a:r>
            <a:r>
              <a:rPr lang="en-US" altLang="ko-KR" sz="2000" dirty="0" smtClean="0"/>
              <a:t>nalysis)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315833"/>
              </p:ext>
            </p:extLst>
          </p:nvPr>
        </p:nvGraphicFramePr>
        <p:xfrm>
          <a:off x="6446681" y="1684230"/>
          <a:ext cx="1371600" cy="4076702"/>
        </p:xfrm>
        <a:graphic>
          <a:graphicData uri="http://schemas.openxmlformats.org/drawingml/2006/table">
            <a:tbl>
              <a:tblPr firstCol="1">
                <a:tableStyleId>{073A0DAA-6AF3-43AB-8588-CEC1D06C72B9}</a:tableStyleId>
              </a:tblPr>
              <a:tblGrid>
                <a:gridCol w="1371600"/>
              </a:tblGrid>
              <a:tr h="5823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상영시간</a:t>
                      </a:r>
                      <a:endParaRPr lang="ko-KR" altLang="en-US" b="1" dirty="0" smtClean="0"/>
                    </a:p>
                  </a:txBody>
                  <a:tcPr anchor="ctr"/>
                </a:tc>
              </a:tr>
              <a:tr h="5823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예산</a:t>
                      </a:r>
                      <a:endParaRPr lang="ko-KR" altLang="en-US" b="1" dirty="0" smtClean="0"/>
                    </a:p>
                  </a:txBody>
                  <a:tcPr anchor="ctr"/>
                </a:tc>
              </a:tr>
              <a:tr h="5823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댓글</a:t>
                      </a:r>
                      <a:r>
                        <a:rPr lang="ko-KR" altLang="en-US" baseline="0" dirty="0" smtClean="0"/>
                        <a:t>개수</a:t>
                      </a:r>
                      <a:endParaRPr lang="ko-KR" altLang="en-US" b="1" dirty="0" smtClean="0"/>
                    </a:p>
                  </a:txBody>
                  <a:tcPr anchor="ctr"/>
                </a:tc>
              </a:tr>
              <a:tr h="5823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평점</a:t>
                      </a:r>
                      <a:endParaRPr lang="ko-KR" altLang="en-US" b="1" dirty="0" smtClean="0"/>
                    </a:p>
                  </a:txBody>
                  <a:tcPr anchor="ctr"/>
                </a:tc>
              </a:tr>
              <a:tr h="5823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기대지수</a:t>
                      </a:r>
                      <a:endParaRPr lang="ko-KR" altLang="en-US" b="1" dirty="0" smtClean="0"/>
                    </a:p>
                  </a:txBody>
                  <a:tcPr anchor="ctr"/>
                </a:tc>
              </a:tr>
              <a:tr h="5823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b="1" dirty="0" smtClean="0"/>
                        <a:t>평점 총합</a:t>
                      </a:r>
                    </a:p>
                  </a:txBody>
                  <a:tcPr anchor="ctr"/>
                </a:tc>
              </a:tr>
              <a:tr h="5823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관객수</a:t>
                      </a:r>
                      <a:endParaRPr lang="ko-KR" altLang="en-US" b="1" dirty="0" smtClean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050" name="Picture 2" descr="D:\myworkspace\github_moviedata\3_데이터 분석 관련\발표 관련 그래프\상관관계분석(순서수정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5" t="7804" r="7913" b="7779"/>
          <a:stretch/>
        </p:blipFill>
        <p:spPr bwMode="auto">
          <a:xfrm>
            <a:off x="2244923" y="1644167"/>
            <a:ext cx="4235173" cy="414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292452" y="2848437"/>
            <a:ext cx="576000" cy="576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100670" y="2848437"/>
            <a:ext cx="576000" cy="576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435856"/>
              </p:ext>
            </p:extLst>
          </p:nvPr>
        </p:nvGraphicFramePr>
        <p:xfrm>
          <a:off x="2244633" y="5804544"/>
          <a:ext cx="4235462" cy="582386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605066"/>
                <a:gridCol w="605066"/>
                <a:gridCol w="605066"/>
                <a:gridCol w="605066"/>
                <a:gridCol w="605066"/>
                <a:gridCol w="605066"/>
                <a:gridCol w="605066"/>
              </a:tblGrid>
              <a:tr h="5823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상영시간</a:t>
                      </a:r>
                      <a:endParaRPr lang="ko-KR" altLang="en-US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예산</a:t>
                      </a:r>
                      <a:endParaRPr lang="ko-KR" altLang="en-US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댓글</a:t>
                      </a:r>
                      <a:r>
                        <a:rPr lang="ko-KR" altLang="en-US" baseline="0" dirty="0" smtClean="0"/>
                        <a:t>개수</a:t>
                      </a:r>
                      <a:endParaRPr lang="ko-KR" altLang="en-US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평점</a:t>
                      </a:r>
                      <a:endParaRPr lang="ko-KR" altLang="en-US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기대지수</a:t>
                      </a:r>
                      <a:endParaRPr lang="ko-KR" altLang="en-US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b="1" dirty="0" smtClean="0"/>
                        <a:t>평점 총합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관객수</a:t>
                      </a:r>
                      <a:endParaRPr lang="ko-KR" altLang="en-US" b="1" dirty="0" smtClean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5876652" y="3432637"/>
            <a:ext cx="576000" cy="576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52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  줄거리 빈도수 상위 </a:t>
            </a:r>
            <a:r>
              <a:rPr lang="en-US" altLang="ko-KR" b="1" dirty="0" smtClean="0">
                <a:latin typeface="+mn-ea"/>
              </a:rPr>
              <a:t>100</a:t>
            </a:r>
            <a:r>
              <a:rPr lang="ko-KR" altLang="en-US" b="1" dirty="0" smtClean="0">
                <a:latin typeface="+mn-ea"/>
              </a:rPr>
              <a:t>위 </a:t>
            </a:r>
            <a:r>
              <a:rPr lang="ko-KR" altLang="en-US" b="1" dirty="0" err="1" smtClean="0">
                <a:latin typeface="+mn-ea"/>
              </a:rPr>
              <a:t>워드클라우드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 smtClean="0"/>
              <a:t> – </a:t>
            </a:r>
            <a:r>
              <a:rPr lang="ko-KR" altLang="en-US" sz="2000" dirty="0" smtClean="0"/>
              <a:t>텍스트 </a:t>
            </a:r>
            <a:r>
              <a:rPr lang="ko-KR" altLang="en-US" sz="2000" dirty="0" err="1" smtClean="0"/>
              <a:t>마이닝</a:t>
            </a:r>
            <a:r>
              <a:rPr lang="en-US" altLang="ko-KR" sz="2000" dirty="0" smtClean="0"/>
              <a:t>(Text Mining</a:t>
            </a:r>
            <a:r>
              <a:rPr lang="en-US" altLang="ko-KR" sz="2000" b="0" dirty="0" smtClean="0"/>
              <a:t>)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pic>
        <p:nvPicPr>
          <p:cNvPr id="4098" name="Picture 2" descr="C:\Users\user\Documents\github_moviedata\3_데이터 분석 관련\텍스트분석\시각화 자료\plotWordcloud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7" t="12517" r="9687" b="12364"/>
          <a:stretch/>
        </p:blipFill>
        <p:spPr bwMode="auto">
          <a:xfrm>
            <a:off x="612000" y="2430686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4394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  </a:t>
            </a:r>
            <a:r>
              <a:rPr lang="ko-KR" altLang="en-US" b="1" dirty="0" err="1" smtClean="0">
                <a:latin typeface="+mn-ea"/>
              </a:rPr>
              <a:t>댓</a:t>
            </a:r>
            <a:r>
              <a:rPr lang="ko-KR" altLang="en-US" b="1" dirty="0" err="1">
                <a:latin typeface="+mn-ea"/>
              </a:rPr>
              <a:t>글</a:t>
            </a:r>
            <a:r>
              <a:rPr lang="ko-KR" altLang="en-US" b="1" dirty="0" smtClean="0">
                <a:latin typeface="+mn-ea"/>
              </a:rPr>
              <a:t> 빈도수 상위 </a:t>
            </a:r>
            <a:r>
              <a:rPr lang="en-US" altLang="ko-KR" b="1" dirty="0" smtClean="0">
                <a:latin typeface="+mn-ea"/>
              </a:rPr>
              <a:t>100</a:t>
            </a:r>
            <a:r>
              <a:rPr lang="ko-KR" altLang="en-US" b="1" dirty="0" smtClean="0">
                <a:latin typeface="+mn-ea"/>
              </a:rPr>
              <a:t>위 </a:t>
            </a:r>
            <a:r>
              <a:rPr lang="ko-KR" altLang="en-US" b="1" dirty="0" err="1" smtClean="0">
                <a:latin typeface="+mn-ea"/>
              </a:rPr>
              <a:t>워드클라우드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 smtClean="0"/>
              <a:t> – </a:t>
            </a:r>
            <a:r>
              <a:rPr lang="ko-KR" altLang="en-US" sz="2000" dirty="0" smtClean="0"/>
              <a:t>텍스트 </a:t>
            </a:r>
            <a:r>
              <a:rPr lang="ko-KR" altLang="en-US" sz="2000" dirty="0" err="1" smtClean="0"/>
              <a:t>마이닝</a:t>
            </a:r>
            <a:r>
              <a:rPr lang="en-US" altLang="ko-KR" sz="2000" dirty="0" smtClean="0"/>
              <a:t>(Text Mining</a:t>
            </a:r>
            <a:r>
              <a:rPr lang="en-US" altLang="ko-KR" sz="2000" b="0" dirty="0" smtClean="0"/>
              <a:t>)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3" t="11976" r="9733" b="11070"/>
          <a:stretch/>
        </p:blipFill>
        <p:spPr>
          <a:xfrm>
            <a:off x="612000" y="2443944"/>
            <a:ext cx="7920000" cy="3960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228000" y="6365175"/>
            <a:ext cx="2304000" cy="298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altLang="ko-KR" sz="1000" b="1" dirty="0" smtClean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000" b="1" dirty="0" smtClean="0">
                <a:latin typeface="굴림체" pitchFamily="49" charset="-127"/>
                <a:ea typeface="굴림체" pitchFamily="49" charset="-127"/>
              </a:rPr>
              <a:t>관객수 상위 </a:t>
            </a:r>
            <a:r>
              <a:rPr lang="en-US" altLang="ko-KR" sz="1000" b="1" dirty="0" smtClean="0">
                <a:latin typeface="굴림체" pitchFamily="49" charset="-127"/>
                <a:ea typeface="굴림체" pitchFamily="49" charset="-127"/>
              </a:rPr>
              <a:t>244</a:t>
            </a:r>
            <a:r>
              <a:rPr lang="ko-KR" altLang="en-US" sz="1000" b="1" dirty="0" smtClean="0">
                <a:latin typeface="굴림체" pitchFamily="49" charset="-127"/>
                <a:ea typeface="굴림체" pitchFamily="49" charset="-127"/>
              </a:rPr>
              <a:t>개 영화 </a:t>
            </a:r>
            <a:r>
              <a:rPr lang="ko-KR" altLang="en-US" sz="1000" b="1" dirty="0" err="1" smtClean="0">
                <a:latin typeface="굴림체" pitchFamily="49" charset="-127"/>
                <a:ea typeface="굴림체" pitchFamily="49" charset="-127"/>
              </a:rPr>
              <a:t>댓글</a:t>
            </a:r>
            <a:r>
              <a:rPr lang="ko-KR" altLang="en-US" sz="1000" b="1" dirty="0" smtClean="0">
                <a:latin typeface="굴림체" pitchFamily="49" charset="-127"/>
                <a:ea typeface="굴림체" pitchFamily="49" charset="-127"/>
              </a:rPr>
              <a:t> 대상</a:t>
            </a:r>
            <a:r>
              <a:rPr lang="en-US" altLang="ko-KR" sz="1000" b="1" dirty="0" smtClean="0">
                <a:latin typeface="굴림체" pitchFamily="49" charset="-127"/>
                <a:ea typeface="굴림체" pitchFamily="49" charset="-127"/>
              </a:rPr>
              <a:t>)</a:t>
            </a:r>
            <a:endParaRPr lang="ko-KR" altLang="en-US" sz="1000" b="1" dirty="0">
              <a:latin typeface="굴림체" pitchFamily="49" charset="-127"/>
              <a:ea typeface="굴림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084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b="1" dirty="0" smtClean="0">
                <a:latin typeface="+mn-ea"/>
              </a:rPr>
              <a:t>    독립변수 카테고리 세분화에 따른 정확도 향</a:t>
            </a:r>
            <a:r>
              <a:rPr lang="ko-KR" altLang="en-US" sz="1200" b="1" dirty="0">
                <a:latin typeface="+mn-ea"/>
              </a:rPr>
              <a:t>상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4.2 </a:t>
            </a:r>
            <a:r>
              <a:rPr lang="ko-KR" altLang="en-US" dirty="0"/>
              <a:t>회귀 결과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Random Forest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23246" y="2539247"/>
            <a:ext cx="3600000" cy="3626057"/>
          </a:xfrm>
          <a:prstGeom prst="roundRect">
            <a:avLst>
              <a:gd name="adj" fmla="val 8315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buClrTx/>
              <a:buFontTx/>
              <a:buNone/>
            </a:pPr>
            <a:endParaRPr lang="ko-KR" altLang="en-US" sz="1800" kern="1200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086798" y="2539247"/>
            <a:ext cx="3600000" cy="3626057"/>
          </a:xfrm>
          <a:prstGeom prst="roundRect">
            <a:avLst>
              <a:gd name="adj" fmla="val 8315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buClrTx/>
              <a:buFontTx/>
              <a:buNone/>
            </a:pPr>
            <a:endParaRPr lang="ko-KR" altLang="en-US" sz="1800" kern="1200">
              <a:solidFill>
                <a:prstClr val="white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3852000" y="3970395"/>
            <a:ext cx="1440000" cy="0"/>
          </a:xfrm>
          <a:prstGeom prst="straightConnector1">
            <a:avLst/>
          </a:prstGeom>
          <a:ln w="15875">
            <a:solidFill>
              <a:schemeClr val="accent3"/>
            </a:solidFill>
            <a:prstDash val="sys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35188" y="2632940"/>
            <a:ext cx="2776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상위 빈도수 </a:t>
            </a:r>
            <a:r>
              <a:rPr lang="en-US" altLang="ko-KR" sz="1800" b="1" dirty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10</a:t>
            </a:r>
            <a:r>
              <a:rPr lang="ko-KR" altLang="en-US" sz="1800" b="1" dirty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 </a:t>
            </a:r>
            <a:endParaRPr lang="en-US" altLang="ko-KR" sz="1800" b="1" dirty="0" smtClean="0">
              <a:solidFill>
                <a:schemeClr val="accent3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  <a:p>
            <a:pPr algn="ctr"/>
            <a:r>
              <a:rPr lang="ko-KR" altLang="en-US" sz="1800" b="1" dirty="0" smtClean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배급사 </a:t>
            </a:r>
            <a:r>
              <a:rPr lang="ko-KR" altLang="en-US" sz="1800" b="1" dirty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외 기타 처리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5498740" y="2646541"/>
            <a:ext cx="2776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상위 빈도수 </a:t>
            </a:r>
            <a:r>
              <a:rPr lang="en-US" altLang="ko-KR" sz="1800" b="1" dirty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30</a:t>
            </a:r>
            <a:r>
              <a:rPr lang="ko-KR" altLang="en-US" sz="1800" b="1" dirty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 </a:t>
            </a:r>
            <a:endParaRPr lang="en-US" altLang="ko-KR" sz="1800" b="1" dirty="0" smtClean="0">
              <a:solidFill>
                <a:schemeClr val="accent3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  <a:p>
            <a:pPr algn="ctr"/>
            <a:r>
              <a:rPr lang="ko-KR" altLang="en-US" sz="1800" b="1" dirty="0" smtClean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배급사 </a:t>
            </a:r>
            <a:r>
              <a:rPr lang="ko-KR" altLang="en-US" sz="1800" b="1" dirty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외 기타 처리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675246" y="3771473"/>
            <a:ext cx="309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solidFill>
                  <a:schemeClr val="tx1"/>
                </a:solidFill>
                <a:latin typeface="+mn-ea"/>
                <a:ea typeface="+mn-ea"/>
              </a:rPr>
              <a:t>Mean 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of squared </a:t>
            </a:r>
            <a:r>
              <a:rPr lang="en-US" altLang="ko-KR" sz="1800" b="1" dirty="0" smtClean="0">
                <a:solidFill>
                  <a:schemeClr val="tx1"/>
                </a:solidFill>
                <a:latin typeface="+mn-ea"/>
                <a:ea typeface="+mn-ea"/>
              </a:rPr>
              <a:t>residuals </a:t>
            </a:r>
          </a:p>
          <a:p>
            <a:pPr algn="ctr"/>
            <a:r>
              <a:rPr lang="en-US" altLang="ko-KR" sz="1800" b="1" dirty="0" smtClean="0">
                <a:solidFill>
                  <a:schemeClr val="accent1"/>
                </a:solidFill>
                <a:latin typeface="+mn-ea"/>
                <a:ea typeface="+mn-ea"/>
              </a:rPr>
              <a:t>0.3194209</a:t>
            </a:r>
          </a:p>
          <a:p>
            <a:pPr algn="ctr"/>
            <a:endParaRPr lang="en-US" altLang="ko-KR" sz="1800" b="1" dirty="0" smtClean="0">
              <a:latin typeface="+mn-ea"/>
              <a:ea typeface="+mn-ea"/>
            </a:endParaRPr>
          </a:p>
          <a:p>
            <a:pPr algn="ctr"/>
            <a:endParaRPr lang="en-US" altLang="ko-KR" sz="1800" b="1" dirty="0">
              <a:latin typeface="+mn-ea"/>
              <a:ea typeface="+mn-ea"/>
            </a:endParaRPr>
          </a:p>
          <a:p>
            <a:pPr algn="ctr"/>
            <a:r>
              <a:rPr lang="en-US" altLang="ko-KR" sz="1800" b="1" dirty="0" smtClean="0">
                <a:solidFill>
                  <a:schemeClr val="tx1"/>
                </a:solidFill>
                <a:latin typeface="+mn-ea"/>
                <a:ea typeface="+mn-ea"/>
              </a:rPr>
              <a:t>% </a:t>
            </a:r>
            <a:r>
              <a:rPr lang="en-US" altLang="ko-KR" sz="1800" b="1" dirty="0" err="1">
                <a:solidFill>
                  <a:schemeClr val="tx1"/>
                </a:solidFill>
                <a:latin typeface="+mn-ea"/>
                <a:ea typeface="+mn-ea"/>
              </a:rPr>
              <a:t>Var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1800" b="1" dirty="0" smtClean="0">
                <a:solidFill>
                  <a:schemeClr val="tx1"/>
                </a:solidFill>
                <a:latin typeface="+mn-ea"/>
                <a:ea typeface="+mn-ea"/>
              </a:rPr>
              <a:t>explained </a:t>
            </a:r>
          </a:p>
          <a:p>
            <a:pPr algn="ctr"/>
            <a:r>
              <a:rPr lang="en-US" altLang="ko-KR" sz="1800" b="1" dirty="0" smtClean="0">
                <a:solidFill>
                  <a:schemeClr val="accent1"/>
                </a:solidFill>
                <a:latin typeface="+mn-ea"/>
                <a:ea typeface="+mn-ea"/>
              </a:rPr>
              <a:t>69.96</a:t>
            </a:r>
            <a:endParaRPr lang="en-US" altLang="ko-KR" sz="1800" b="1" kern="1200" dirty="0" smtClean="0">
              <a:solidFill>
                <a:schemeClr val="accent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338798" y="3771473"/>
            <a:ext cx="309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solidFill>
                  <a:schemeClr val="tx1"/>
                </a:solidFill>
                <a:latin typeface="+mn-ea"/>
                <a:ea typeface="+mn-ea"/>
              </a:rPr>
              <a:t>Mean 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of squared </a:t>
            </a:r>
            <a:r>
              <a:rPr lang="en-US" altLang="ko-KR" sz="1800" b="1" dirty="0" smtClean="0">
                <a:solidFill>
                  <a:schemeClr val="tx1"/>
                </a:solidFill>
                <a:latin typeface="+mn-ea"/>
                <a:ea typeface="+mn-ea"/>
              </a:rPr>
              <a:t>residuals</a:t>
            </a:r>
            <a:endParaRPr lang="en-US" altLang="ko-KR" sz="18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ctr"/>
            <a:r>
              <a:rPr lang="en-US" altLang="ko-KR" sz="1800" b="1" dirty="0" smtClean="0">
                <a:solidFill>
                  <a:schemeClr val="accent1"/>
                </a:solidFill>
                <a:latin typeface="+mn-ea"/>
                <a:ea typeface="+mn-ea"/>
              </a:rPr>
              <a:t>0.2797622</a:t>
            </a:r>
            <a:endParaRPr lang="en-US" altLang="ko-KR" sz="1800" b="1" dirty="0">
              <a:solidFill>
                <a:schemeClr val="accent1"/>
              </a:solidFill>
              <a:latin typeface="+mn-ea"/>
              <a:ea typeface="+mn-ea"/>
            </a:endParaRPr>
          </a:p>
          <a:p>
            <a:pPr algn="ctr"/>
            <a:endParaRPr lang="en-US" altLang="ko-KR" sz="1800" b="1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ctr"/>
            <a:r>
              <a:rPr lang="en-US" altLang="ko-KR" sz="1800" b="1" dirty="0" smtClean="0">
                <a:solidFill>
                  <a:schemeClr val="tx1"/>
                </a:solidFill>
                <a:latin typeface="+mn-ea"/>
                <a:ea typeface="+mn-ea"/>
              </a:rPr>
              <a:t>                    </a:t>
            </a:r>
          </a:p>
          <a:p>
            <a:pPr algn="ctr"/>
            <a:r>
              <a:rPr lang="en-US" altLang="ko-KR" sz="1800" b="1" dirty="0" smtClean="0">
                <a:solidFill>
                  <a:schemeClr val="tx1"/>
                </a:solidFill>
                <a:latin typeface="+mn-ea"/>
                <a:ea typeface="+mn-ea"/>
              </a:rPr>
              <a:t>% </a:t>
            </a:r>
            <a:r>
              <a:rPr lang="en-US" altLang="ko-KR" sz="1800" b="1" dirty="0" err="1">
                <a:solidFill>
                  <a:schemeClr val="tx1"/>
                </a:solidFill>
                <a:latin typeface="+mn-ea"/>
                <a:ea typeface="+mn-ea"/>
              </a:rPr>
              <a:t>Var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1800" b="1" dirty="0" smtClean="0">
                <a:solidFill>
                  <a:schemeClr val="tx1"/>
                </a:solidFill>
                <a:latin typeface="+mn-ea"/>
                <a:ea typeface="+mn-ea"/>
              </a:rPr>
              <a:t>explained</a:t>
            </a:r>
            <a:endParaRPr lang="en-US" altLang="ko-KR" sz="18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ctr"/>
            <a:r>
              <a:rPr lang="en-US" altLang="ko-KR" sz="1800" b="1" dirty="0" smtClean="0">
                <a:solidFill>
                  <a:schemeClr val="accent1"/>
                </a:solidFill>
                <a:latin typeface="+mn-ea"/>
                <a:ea typeface="+mn-ea"/>
              </a:rPr>
              <a:t>73.25</a:t>
            </a:r>
            <a:endParaRPr lang="en-US" altLang="ko-KR" sz="1800" b="1" kern="1200" dirty="0" smtClean="0">
              <a:solidFill>
                <a:schemeClr val="accent1"/>
              </a:solidFill>
              <a:latin typeface="+mn-ea"/>
              <a:ea typeface="+mn-ea"/>
              <a:cs typeface="+mn-cs"/>
            </a:endParaRPr>
          </a:p>
        </p:txBody>
      </p:sp>
      <p:cxnSp>
        <p:nvCxnSpPr>
          <p:cNvPr id="99" name="직선 화살표 연결선 98"/>
          <p:cNvCxnSpPr/>
          <p:nvPr/>
        </p:nvCxnSpPr>
        <p:spPr>
          <a:xfrm>
            <a:off x="3852000" y="5058472"/>
            <a:ext cx="1440000" cy="0"/>
          </a:xfrm>
          <a:prstGeom prst="straightConnector1">
            <a:avLst/>
          </a:prstGeom>
          <a:ln w="15875">
            <a:solidFill>
              <a:schemeClr val="accent3"/>
            </a:solidFill>
            <a:prstDash val="sys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0" name="Picture 6" descr="https://cdn0.iconfinder.com/data/icons/universal-web-mobile-5/48/415-256.pn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6094" y1="16797" x2="21875" y2="56641"/>
                        <a14:foregroundMark x1="73047" y1="37500" x2="75391" y2="58984"/>
                        <a14:foregroundMark x1="25391" y1="69141" x2="44141" y2="82422"/>
                        <a14:backgroundMark x1="3906" y1="3906" x2="3906" y2="3906"/>
                        <a14:backgroundMark x1="41406" y1="45313" x2="41406" y2="45313"/>
                        <a14:backgroundMark x1="49219" y1="41406" x2="58984" y2="27734"/>
                        <a14:backgroundMark x1="39063" y1="49219" x2="60156" y2="70313"/>
                        <a14:backgroundMark x1="2344" y1="90625" x2="10156" y2="99219"/>
                        <a14:backgroundMark x1="91406" y1="2344" x2="99219" y2="8984"/>
                        <a14:backgroundMark x1="36719" y1="51563" x2="58984" y2="72656"/>
                        <a14:backgroundMark x1="42969" y1="51563" x2="62891" y2="71094"/>
                        <a14:backgroundMark x1="62891" y1="74219" x2="60547" y2="69922"/>
                        <a14:backgroundMark x1="50000" y1="42969" x2="64063" y2="28125"/>
                        <a14:backgroundMark x1="48047" y1="38672" x2="59375" y2="24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2" t="6728" r="5781" b="7476"/>
          <a:stretch/>
        </p:blipFill>
        <p:spPr bwMode="auto">
          <a:xfrm flipH="1">
            <a:off x="4251240" y="3659915"/>
            <a:ext cx="641520" cy="620959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6" descr="https://cdn0.iconfinder.com/data/icons/universal-web-mobile-5/48/415-256.pn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6094" y1="16797" x2="21875" y2="56641"/>
                        <a14:foregroundMark x1="73047" y1="37500" x2="75391" y2="58984"/>
                        <a14:foregroundMark x1="25391" y1="69141" x2="44141" y2="82422"/>
                        <a14:backgroundMark x1="3906" y1="3906" x2="3906" y2="3906"/>
                        <a14:backgroundMark x1="41406" y1="45313" x2="41406" y2="45313"/>
                        <a14:backgroundMark x1="49219" y1="41406" x2="58984" y2="27734"/>
                        <a14:backgroundMark x1="39063" y1="49219" x2="60156" y2="70313"/>
                        <a14:backgroundMark x1="2344" y1="90625" x2="10156" y2="99219"/>
                        <a14:backgroundMark x1="91406" y1="2344" x2="99219" y2="8984"/>
                        <a14:backgroundMark x1="36719" y1="51563" x2="58984" y2="72656"/>
                        <a14:backgroundMark x1="42969" y1="51563" x2="62891" y2="71094"/>
                        <a14:backgroundMark x1="62891" y1="74219" x2="60547" y2="69922"/>
                        <a14:backgroundMark x1="50000" y1="42969" x2="64063" y2="28125"/>
                        <a14:backgroundMark x1="48047" y1="38672" x2="59375" y2="24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2" t="6728" r="5781" b="7476"/>
          <a:stretch/>
        </p:blipFill>
        <p:spPr bwMode="auto">
          <a:xfrm>
            <a:off x="4251240" y="4747992"/>
            <a:ext cx="641520" cy="620959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03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변수중요도</a:t>
            </a:r>
            <a:endParaRPr lang="en-US" altLang="ko-KR" b="1" dirty="0" smtClean="0">
              <a:latin typeface="+mn-ea"/>
            </a:endParaRPr>
          </a:p>
          <a:p>
            <a:pPr algn="ctr"/>
            <a:r>
              <a:rPr lang="en-US" altLang="ko-KR" b="1" dirty="0" smtClean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상위 빈도수 </a:t>
            </a:r>
            <a:r>
              <a:rPr lang="en-US" altLang="ko-KR" b="1" dirty="0">
                <a:latin typeface="+mn-ea"/>
              </a:rPr>
              <a:t>10</a:t>
            </a:r>
            <a:r>
              <a:rPr lang="ko-KR" altLang="en-US" b="1" dirty="0">
                <a:latin typeface="+mn-ea"/>
              </a:rPr>
              <a:t>개 배급사 외 기타 </a:t>
            </a:r>
            <a:r>
              <a:rPr lang="ko-KR" altLang="en-US" b="1" dirty="0" smtClean="0">
                <a:latin typeface="+mn-ea"/>
              </a:rPr>
              <a:t>처리</a:t>
            </a:r>
            <a:r>
              <a:rPr lang="en-US" altLang="ko-KR" b="1" dirty="0" smtClean="0">
                <a:latin typeface="+mn-ea"/>
              </a:rPr>
              <a:t>)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4.2 </a:t>
            </a:r>
            <a:r>
              <a:rPr lang="ko-KR" altLang="en-US" dirty="0"/>
              <a:t>회귀 결과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Random Forest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4"/>
          <a:stretch/>
        </p:blipFill>
        <p:spPr>
          <a:xfrm>
            <a:off x="612000" y="2397760"/>
            <a:ext cx="7920000" cy="3960000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922055"/>
              </p:ext>
            </p:extLst>
          </p:nvPr>
        </p:nvGraphicFramePr>
        <p:xfrm>
          <a:off x="1035067" y="6065152"/>
          <a:ext cx="6097256" cy="457200"/>
        </p:xfrm>
        <a:graphic>
          <a:graphicData uri="http://schemas.openxmlformats.org/drawingml/2006/table">
            <a:tbl>
              <a:tblPr firstRow="1" bandRow="1">
                <a:tableStyleId>{F13778A1-3FC6-4950-A652-ECCBD8EA5DF5}</a:tableStyleId>
              </a:tblPr>
              <a:tblGrid>
                <a:gridCol w="554296"/>
                <a:gridCol w="554296"/>
                <a:gridCol w="554296"/>
                <a:gridCol w="554296"/>
                <a:gridCol w="554296"/>
                <a:gridCol w="554296"/>
                <a:gridCol w="554296"/>
                <a:gridCol w="554296"/>
                <a:gridCol w="554296"/>
                <a:gridCol w="554296"/>
                <a:gridCol w="554296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제작국가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댓글개수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기대지수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개봉월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개봉분기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원작도서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장르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시리즈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상영시간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배급사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관람등급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 rot="5400000">
            <a:off x="6865895" y="4043137"/>
            <a:ext cx="1109472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%IncMSE</a:t>
            </a:r>
            <a:endParaRPr lang="ko-KR" alt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-96561" y="4041983"/>
            <a:ext cx="1442305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IncNodePurity</a:t>
            </a:r>
            <a:endParaRPr lang="ko-KR" alt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8582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변수중요도 </a:t>
            </a:r>
            <a:endParaRPr lang="en-US" altLang="ko-KR" b="1" dirty="0" smtClean="0">
              <a:latin typeface="+mn-ea"/>
            </a:endParaRPr>
          </a:p>
          <a:p>
            <a:pPr algn="ctr"/>
            <a:r>
              <a:rPr lang="en-US" altLang="ko-KR" b="1" dirty="0" smtClean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상위 빈도수 </a:t>
            </a:r>
            <a:r>
              <a:rPr lang="en-US" altLang="ko-KR" b="1" dirty="0" smtClean="0">
                <a:latin typeface="+mn-ea"/>
              </a:rPr>
              <a:t>30</a:t>
            </a:r>
            <a:r>
              <a:rPr lang="ko-KR" altLang="en-US" b="1" dirty="0">
                <a:latin typeface="+mn-ea"/>
              </a:rPr>
              <a:t>개 배급사 외 기타 처리</a:t>
            </a:r>
            <a:r>
              <a:rPr lang="en-US" altLang="ko-KR" b="1" dirty="0" smtClean="0">
                <a:latin typeface="+mn-ea"/>
              </a:rPr>
              <a:t>)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4.2 </a:t>
            </a:r>
            <a:r>
              <a:rPr lang="ko-KR" altLang="en-US" dirty="0"/>
              <a:t>회귀 결과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Random Forest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4" name="그림 3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2"/>
          <a:stretch/>
        </p:blipFill>
        <p:spPr>
          <a:xfrm>
            <a:off x="612000" y="2441028"/>
            <a:ext cx="7920000" cy="396000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879249"/>
              </p:ext>
            </p:extLst>
          </p:nvPr>
        </p:nvGraphicFramePr>
        <p:xfrm>
          <a:off x="1108219" y="6129528"/>
          <a:ext cx="5940000" cy="457200"/>
        </p:xfrm>
        <a:graphic>
          <a:graphicData uri="http://schemas.openxmlformats.org/drawingml/2006/table">
            <a:tbl>
              <a:tblPr firstRow="1" bandRow="1">
                <a:tableStyleId>{F13778A1-3FC6-4950-A652-ECCBD8EA5DF5}</a:tableStyleId>
              </a:tblPr>
              <a:tblGrid>
                <a:gridCol w="540000"/>
                <a:gridCol w="540000"/>
                <a:gridCol w="540000"/>
                <a:gridCol w="540000"/>
                <a:gridCol w="540000"/>
                <a:gridCol w="540000"/>
                <a:gridCol w="540000"/>
                <a:gridCol w="540000"/>
                <a:gridCol w="540000"/>
                <a:gridCol w="540000"/>
                <a:gridCol w="54000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u="none" strike="noStrike" cap="none" dirty="0" smtClean="0">
                          <a:solidFill>
                            <a:srgbClr val="000000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배급사</a:t>
                      </a:r>
                      <a:endParaRPr lang="ko-KR" altLang="en-US" sz="1200" b="1" i="0" u="none" strike="noStrike" cap="none" dirty="0">
                        <a:solidFill>
                          <a:srgbClr val="000000"/>
                        </a:solidFill>
                        <a:latin typeface="+mn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제작국가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댓글개수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기대</a:t>
                      </a:r>
                      <a:endParaRPr lang="en-US" altLang="ko-KR" sz="1200" b="1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지수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개봉월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개봉분기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원작도서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장르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시리즈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상영</a:t>
                      </a:r>
                      <a:endParaRPr lang="en-US" altLang="ko-KR" sz="1200" b="1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시간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관람등급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 rot="5400000">
            <a:off x="6865895" y="4043137"/>
            <a:ext cx="1109472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%IncMSE</a:t>
            </a:r>
            <a:endParaRPr lang="ko-KR" alt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96561" y="4041983"/>
            <a:ext cx="1442305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IncNodePurity</a:t>
            </a:r>
            <a:endParaRPr lang="ko-KR" alt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657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b="1" dirty="0" smtClean="0">
                <a:latin typeface="+mn-ea"/>
              </a:rPr>
              <a:t>Random Forest</a:t>
            </a:r>
            <a:r>
              <a:rPr lang="ko-KR" altLang="en-US" b="1" dirty="0" smtClean="0">
                <a:latin typeface="+mn-ea"/>
              </a:rPr>
              <a:t>와 </a:t>
            </a:r>
            <a:r>
              <a:rPr lang="en-US" altLang="ko-KR" b="1" dirty="0" smtClean="0">
                <a:latin typeface="+mn-ea"/>
              </a:rPr>
              <a:t>Ranger</a:t>
            </a:r>
            <a:r>
              <a:rPr lang="ko-KR" altLang="en-US" b="1" dirty="0" smtClean="0">
                <a:latin typeface="+mn-ea"/>
              </a:rPr>
              <a:t>의 성능 차이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4.2 </a:t>
            </a:r>
            <a:r>
              <a:rPr lang="ko-KR" altLang="en-US" dirty="0" smtClean="0"/>
              <a:t>회</a:t>
            </a:r>
            <a:r>
              <a:rPr lang="ko-KR" altLang="en-US" dirty="0"/>
              <a:t>귀</a:t>
            </a:r>
            <a:r>
              <a:rPr lang="ko-KR" altLang="en-US" dirty="0" smtClean="0"/>
              <a:t> 결과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RF vs. Ranger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4584712" y="2527207"/>
            <a:ext cx="0" cy="4068000"/>
          </a:xfrm>
          <a:prstGeom prst="line">
            <a:avLst/>
          </a:prstGeom>
          <a:ln w="12700">
            <a:solidFill>
              <a:schemeClr val="accent3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flipH="1">
            <a:off x="1914525" y="3519607"/>
            <a:ext cx="1603079" cy="0"/>
          </a:xfrm>
          <a:prstGeom prst="line">
            <a:avLst/>
          </a:prstGeom>
          <a:ln w="12700">
            <a:solidFill>
              <a:schemeClr val="accent3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H="1">
            <a:off x="5553870" y="3519607"/>
            <a:ext cx="1603079" cy="0"/>
          </a:xfrm>
          <a:prstGeom prst="line">
            <a:avLst/>
          </a:prstGeom>
          <a:ln w="12700">
            <a:solidFill>
              <a:schemeClr val="accent3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696594" y="3143544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r" defTabSz="457200" latinLnBrk="0"/>
            <a:r>
              <a:rPr lang="en-US" altLang="ko-KR" sz="18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Random Forest</a:t>
            </a:r>
            <a:endParaRPr lang="ko-KR" altLang="en-US" sz="18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36260" y="3143544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defTabSz="457200" latinLnBrk="0"/>
            <a:r>
              <a:rPr lang="en-US" altLang="ko-KR" sz="18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Ranger </a:t>
            </a:r>
            <a:r>
              <a:rPr lang="en-US" altLang="ko-KR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(</a:t>
            </a:r>
            <a:r>
              <a:rPr lang="en-US" altLang="ko-KR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Random forest Generator) </a:t>
            </a:r>
            <a:endParaRPr lang="ko-KR" altLang="en-US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4057027" y="2464237"/>
            <a:ext cx="1055370" cy="1055370"/>
          </a:xfrm>
          <a:prstGeom prst="ellipse">
            <a:avLst/>
          </a:prstGeom>
          <a:solidFill>
            <a:srgbClr val="EDEFF1"/>
          </a:solidFill>
          <a:ln w="19050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4160849" y="2568059"/>
            <a:ext cx="847726" cy="84772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r>
              <a:rPr lang="en-US" altLang="ko-KR" sz="2000" dirty="0">
                <a:solidFill>
                  <a:prstClr val="white"/>
                </a:solidFill>
                <a:latin typeface="+mn-ea"/>
              </a:rPr>
              <a:t>VS</a:t>
            </a:r>
            <a:endParaRPr lang="ko-KR" altLang="en-US" sz="20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896293" y="4271938"/>
            <a:ext cx="2621310" cy="1358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024887" y="3908890"/>
            <a:ext cx="1492716" cy="37388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 defTabSz="457200" latinLnBrk="0"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Learning speed</a:t>
            </a:r>
            <a:endParaRPr lang="en-US" altLang="ko-KR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229603" y="4271938"/>
            <a:ext cx="288000" cy="135802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553870" y="4272302"/>
            <a:ext cx="2621310" cy="1358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553869" y="3908890"/>
            <a:ext cx="1492716" cy="37388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Learning speed</a:t>
            </a:r>
            <a:endParaRPr lang="en-US" altLang="ko-KR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5553869" y="4271938"/>
            <a:ext cx="2620800" cy="135802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96293" y="5124209"/>
            <a:ext cx="2621310" cy="1358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895044" y="4760467"/>
            <a:ext cx="1622559" cy="37388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 defTabSz="457200" latinLnBrk="0"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Prediction speed</a:t>
            </a:r>
            <a:endParaRPr lang="en-US" altLang="ko-KR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3481603" y="5124209"/>
            <a:ext cx="36000" cy="135802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553870" y="5124210"/>
            <a:ext cx="2621310" cy="1358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53870" y="4760468"/>
            <a:ext cx="1622560" cy="37388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Prediction speed</a:t>
            </a:r>
            <a:endParaRPr lang="en-US" altLang="ko-KR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5553870" y="5124210"/>
            <a:ext cx="2620800" cy="135802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96293" y="5976480"/>
            <a:ext cx="2621310" cy="1358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561893" y="5612738"/>
            <a:ext cx="955710" cy="37388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 defTabSz="457200" latinLnBrk="0"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Category</a:t>
            </a:r>
            <a:endParaRPr lang="en-US" altLang="ko-KR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3157603" y="5976480"/>
            <a:ext cx="360000" cy="135802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553870" y="5976480"/>
            <a:ext cx="2621310" cy="1358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515398" y="5612739"/>
            <a:ext cx="955710" cy="37388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 defTabSz="457200" latinLnBrk="0"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Category</a:t>
            </a:r>
            <a:endParaRPr lang="en-US" altLang="ko-KR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5553869" y="5979976"/>
            <a:ext cx="2620800" cy="135802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73" name="오른쪽 화살표 72"/>
          <p:cNvSpPr/>
          <p:nvPr/>
        </p:nvSpPr>
        <p:spPr>
          <a:xfrm>
            <a:off x="4044315" y="3985255"/>
            <a:ext cx="1055370" cy="709897"/>
          </a:xfrm>
          <a:prstGeom prst="rightArrow">
            <a:avLst/>
          </a:prstGeom>
          <a:solidFill>
            <a:schemeClr val="tx1"/>
          </a:solidFill>
          <a:ln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+mn-ea"/>
              </a:rPr>
              <a:t>x 10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79" name="오른쪽 화살표 78"/>
          <p:cNvSpPr/>
          <p:nvPr/>
        </p:nvSpPr>
        <p:spPr>
          <a:xfrm>
            <a:off x="4044315" y="4818305"/>
            <a:ext cx="1055370" cy="709897"/>
          </a:xfrm>
          <a:prstGeom prst="rightArrow">
            <a:avLst/>
          </a:prstGeom>
          <a:solidFill>
            <a:schemeClr val="tx1"/>
          </a:solidFill>
          <a:ln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+mn-ea"/>
              </a:rPr>
              <a:t>x</a:t>
            </a:r>
            <a:r>
              <a:rPr lang="en-US" altLang="ko-KR" sz="1200" b="1" dirty="0" smtClean="0">
                <a:latin typeface="+mn-ea"/>
              </a:rPr>
              <a:t> 1000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80" name="오른쪽 화살표 79"/>
          <p:cNvSpPr/>
          <p:nvPr/>
        </p:nvSpPr>
        <p:spPr>
          <a:xfrm>
            <a:off x="4044315" y="5692929"/>
            <a:ext cx="1055370" cy="709897"/>
          </a:xfrm>
          <a:prstGeom prst="rightArrow">
            <a:avLst/>
          </a:prstGeom>
          <a:solidFill>
            <a:schemeClr val="tx1"/>
          </a:solidFill>
          <a:ln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+mn-ea"/>
              </a:rPr>
              <a:t>53</a:t>
            </a:r>
            <a:r>
              <a:rPr lang="ko-KR" altLang="en-US" sz="1200" b="1" dirty="0" smtClean="0">
                <a:latin typeface="+mn-ea"/>
              </a:rPr>
              <a:t>개 이상</a:t>
            </a:r>
            <a:endParaRPr lang="ko-KR" altLang="en-US" sz="1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0435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1.1 </a:t>
            </a:r>
            <a:r>
              <a:rPr lang="ko-KR" altLang="en-US" dirty="0"/>
              <a:t>연구의 배경 및 필요성</a:t>
            </a:r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1. </a:t>
            </a:r>
            <a:r>
              <a:rPr lang="ko-KR" altLang="en-US" sz="2000" dirty="0" smtClean="0"/>
              <a:t>서론</a:t>
            </a:r>
            <a:endParaRPr lang="ko-KR" altLang="en-US" sz="20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10" y="1756607"/>
            <a:ext cx="7758981" cy="357337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2509" y="5515160"/>
            <a:ext cx="7758981" cy="548756"/>
          </a:xfrm>
          <a:prstGeom prst="roundRect">
            <a:avLst/>
          </a:prstGeom>
          <a:solidFill>
            <a:schemeClr val="accent3"/>
          </a:solidFill>
          <a:ln w="38100"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한국 영화의 국제적 위상 확대 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795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독립변수 추가에 따른 정확도 향상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4.2 </a:t>
            </a:r>
            <a:r>
              <a:rPr lang="ko-KR" altLang="en-US" dirty="0" smtClean="0"/>
              <a:t>회</a:t>
            </a:r>
            <a:r>
              <a:rPr lang="ko-KR" altLang="en-US" dirty="0"/>
              <a:t>귀</a:t>
            </a:r>
            <a:r>
              <a:rPr lang="ko-KR" altLang="en-US" dirty="0" smtClean="0"/>
              <a:t> 결과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Ranger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844577"/>
              </p:ext>
            </p:extLst>
          </p:nvPr>
        </p:nvGraphicFramePr>
        <p:xfrm>
          <a:off x="972000" y="4878727"/>
          <a:ext cx="7200000" cy="1773555"/>
        </p:xfrm>
        <a:graphic>
          <a:graphicData uri="http://schemas.openxmlformats.org/drawingml/2006/table">
            <a:tbl>
              <a:tblPr firstRow="1" bandCol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{1FECB4D8-DB02-4DC6-A0A2-4F2EBAE1DC90}</a:tableStyleId>
              </a:tblPr>
              <a:tblGrid>
                <a:gridCol w="1440000"/>
                <a:gridCol w="1440000"/>
                <a:gridCol w="1440000"/>
                <a:gridCol w="1440000"/>
                <a:gridCol w="1440000"/>
              </a:tblGrid>
              <a:tr h="1819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 err="1">
                          <a:effectLst/>
                        </a:rPr>
                        <a:t>mtry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splitrule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>
                          <a:effectLst/>
                        </a:rPr>
                        <a:t>RMSE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Rsquared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MAE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819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variance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>
                          <a:effectLst/>
                        </a:rPr>
                        <a:t>0.9693101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0.6794171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0.820884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819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extratrees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0.9763318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0.6643184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0.826862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819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>
                          <a:effectLst/>
                        </a:rPr>
                        <a:t>39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variance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>
                          <a:effectLst/>
                        </a:rPr>
                        <a:t>0.4932479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0.7805585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0.395363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819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>
                          <a:effectLst/>
                        </a:rPr>
                        <a:t>39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extratrees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0.5166988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0.7582752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0.414305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819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>
                          <a:effectLst/>
                        </a:rPr>
                        <a:t>765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variance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0.5035993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0.7634358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0.387089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819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>
                          <a:effectLst/>
                        </a:rPr>
                        <a:t>765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extratrees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>
                          <a:effectLst/>
                        </a:rPr>
                        <a:t>0.499741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0.766504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0.383093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114595"/>
              </p:ext>
            </p:extLst>
          </p:nvPr>
        </p:nvGraphicFramePr>
        <p:xfrm>
          <a:off x="972000" y="2298310"/>
          <a:ext cx="7200000" cy="1773555"/>
        </p:xfrm>
        <a:graphic>
          <a:graphicData uri="http://schemas.openxmlformats.org/drawingml/2006/table">
            <a:tbl>
              <a:tblPr firstRow="1" bandCol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{1FECB4D8-DB02-4DC6-A0A2-4F2EBAE1DC90}</a:tableStyleId>
              </a:tblPr>
              <a:tblGrid>
                <a:gridCol w="1440000"/>
                <a:gridCol w="1440000"/>
                <a:gridCol w="1440000"/>
                <a:gridCol w="1440000"/>
                <a:gridCol w="1440000"/>
              </a:tblGrid>
              <a:tr h="1224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 err="1">
                          <a:effectLst/>
                        </a:rPr>
                        <a:t>mtry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splitrule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RMSE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Rsquared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MAE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224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variance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1.629516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0.6956181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1.359985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224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extratrees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1.740065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0.6529141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1.455992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224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67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variance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1.222334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0.7360995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0.949901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224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67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extratrees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1.212421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0.7400962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0.939942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224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132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variance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1.250245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0.7247678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0.969163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224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132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extratrees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1.218754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0.7376437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0.944625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4" name="아래쪽 화살표 3"/>
          <p:cNvSpPr/>
          <p:nvPr/>
        </p:nvSpPr>
        <p:spPr>
          <a:xfrm>
            <a:off x="3256565" y="4122186"/>
            <a:ext cx="2630871" cy="695265"/>
          </a:xfrm>
          <a:prstGeom prst="downArrow">
            <a:avLst/>
          </a:prstGeom>
          <a:solidFill>
            <a:schemeClr val="tx1"/>
          </a:solidFill>
          <a:ln w="28575"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독립변수 추가</a:t>
            </a:r>
            <a:endParaRPr lang="en-US" altLang="ko-KR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배우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감독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endParaRPr lang="ko-KR" alt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5411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b="1" dirty="0" smtClean="0">
                <a:latin typeface="+mn-ea"/>
              </a:rPr>
              <a:t>    독립변수 카테고리 세분화에 따른 정확도 향</a:t>
            </a:r>
            <a:r>
              <a:rPr lang="ko-KR" altLang="en-US" sz="1200" b="1" dirty="0">
                <a:latin typeface="+mn-ea"/>
              </a:rPr>
              <a:t>상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4.3 </a:t>
            </a:r>
            <a:r>
              <a:rPr lang="ko-KR" altLang="en-US" dirty="0" smtClean="0"/>
              <a:t>예</a:t>
            </a:r>
            <a:r>
              <a:rPr lang="ko-KR" altLang="en-US" dirty="0"/>
              <a:t>측</a:t>
            </a:r>
            <a:r>
              <a:rPr lang="ko-KR" altLang="en-US" dirty="0" smtClean="0"/>
              <a:t> 결과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Random Forest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387553"/>
              </p:ext>
            </p:extLst>
          </p:nvPr>
        </p:nvGraphicFramePr>
        <p:xfrm>
          <a:off x="612000" y="2459674"/>
          <a:ext cx="7920000" cy="4080510"/>
        </p:xfrm>
        <a:graphic>
          <a:graphicData uri="http://schemas.openxmlformats.org/drawingml/2006/table">
            <a:tbl>
              <a:tblPr firstRow="1" lastRow="1" bandCol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{1FECB4D8-DB02-4DC6-A0A2-4F2EBAE1DC90}</a:tableStyleId>
              </a:tblPr>
              <a:tblGrid>
                <a:gridCol w="1980000"/>
                <a:gridCol w="1980000"/>
                <a:gridCol w="1980000"/>
                <a:gridCol w="1980000"/>
              </a:tblGrid>
              <a:tr h="6800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영화제목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예측관객수</a:t>
                      </a:r>
                      <a:endParaRPr lang="en-US" altLang="ko-KR" sz="16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상위 빈도수 </a:t>
                      </a:r>
                      <a:r>
                        <a:rPr lang="en-US" altLang="ko-KR" sz="1400" b="1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400" b="1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개 배급사 외 기타처리</a:t>
                      </a:r>
                      <a:r>
                        <a:rPr lang="en-US" altLang="ko-KR" sz="14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1" u="none" strike="noStrike" dirty="0" smtClean="0">
                        <a:solidFill>
                          <a:srgbClr val="FFFF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예측관객수</a:t>
                      </a:r>
                      <a:endParaRPr lang="en-US" altLang="ko-KR" sz="16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상위 빈도수 </a:t>
                      </a:r>
                      <a:r>
                        <a:rPr lang="en-US" altLang="ko-KR" sz="1400" b="1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30</a:t>
                      </a:r>
                      <a:r>
                        <a:rPr lang="ko-KR" altLang="en-US" sz="1400" b="1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개 배급사 외 기타처리</a:t>
                      </a:r>
                      <a:r>
                        <a:rPr lang="en-US" altLang="ko-KR" sz="14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600" b="1" u="none" strike="noStrike" dirty="0" smtClean="0">
                        <a:solidFill>
                          <a:srgbClr val="FFFF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u="none" strike="noStrike" dirty="0" err="1" smtClean="0">
                          <a:effectLst/>
                          <a:latin typeface="+mn-ea"/>
                          <a:ea typeface="+mn-ea"/>
                        </a:rPr>
                        <a:t>실누적관객수</a:t>
                      </a:r>
                      <a:endParaRPr lang="en-US" altLang="ko-KR" sz="16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(7</a:t>
                      </a:r>
                      <a:r>
                        <a:rPr lang="ko-KR" altLang="en-US" sz="14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4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4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일 기준</a:t>
                      </a:r>
                      <a:r>
                        <a:rPr lang="en-US" altLang="ko-KR" sz="14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1" i="0" u="none" strike="noStrike" dirty="0" smtClean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0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>
                          <a:effectLst/>
                          <a:latin typeface="+mn-ea"/>
                          <a:ea typeface="+mn-ea"/>
                        </a:rPr>
                        <a:t>스파이더맨</a:t>
                      </a:r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: </a:t>
                      </a:r>
                      <a:endParaRPr lang="en-US" altLang="ko-KR" sz="16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파 </a:t>
                      </a:r>
                      <a:r>
                        <a:rPr lang="ko-KR" altLang="en-US" sz="1600" b="1" u="none" strike="noStrike" dirty="0" err="1">
                          <a:effectLst/>
                          <a:latin typeface="+mn-ea"/>
                          <a:ea typeface="+mn-ea"/>
                        </a:rPr>
                        <a:t>프롬</a:t>
                      </a:r>
                      <a:r>
                        <a:rPr lang="ko-KR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 홈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927,183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966,902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5,215,995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0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별의 정원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16,805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15,482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9,830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0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>
                          <a:effectLst/>
                          <a:latin typeface="+mn-ea"/>
                          <a:ea typeface="+mn-ea"/>
                        </a:rPr>
                        <a:t>갤버스턴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12,875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10,525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5,905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0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>
                          <a:effectLst/>
                          <a:latin typeface="+mn-ea"/>
                          <a:ea typeface="+mn-ea"/>
                        </a:rPr>
                        <a:t>칠드런</a:t>
                      </a:r>
                      <a:r>
                        <a:rPr lang="ko-KR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b="1" u="none" strike="noStrike" dirty="0" err="1">
                          <a:effectLst/>
                          <a:latin typeface="+mn-ea"/>
                          <a:ea typeface="+mn-ea"/>
                        </a:rPr>
                        <a:t>액트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8,134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11,276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11,823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0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RMSE</a:t>
                      </a:r>
                      <a:r>
                        <a:rPr lang="ko-KR" altLang="en-US" sz="16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의 평균값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1,076,611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1,064,978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BE9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TlToB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</a:tbl>
          </a:graphicData>
        </a:graphic>
      </p:graphicFrame>
      <p:pic>
        <p:nvPicPr>
          <p:cNvPr id="9" name="Picture 6" descr="https://cdn0.iconfinder.com/data/icons/universal-web-mobile-5/48/415-256.pn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6094" y1="16797" x2="21875" y2="56641"/>
                        <a14:foregroundMark x1="73047" y1="37500" x2="75391" y2="58984"/>
                        <a14:foregroundMark x1="25391" y1="69141" x2="44141" y2="82422"/>
                        <a14:backgroundMark x1="3906" y1="3906" x2="3906" y2="3906"/>
                        <a14:backgroundMark x1="41406" y1="45313" x2="41406" y2="45313"/>
                        <a14:backgroundMark x1="49219" y1="41406" x2="58984" y2="27734"/>
                        <a14:backgroundMark x1="39063" y1="49219" x2="60156" y2="70313"/>
                        <a14:backgroundMark x1="2344" y1="90625" x2="10156" y2="99219"/>
                        <a14:backgroundMark x1="91406" y1="2344" x2="99219" y2="8984"/>
                        <a14:backgroundMark x1="36719" y1="51563" x2="58984" y2="72656"/>
                        <a14:backgroundMark x1="42969" y1="51563" x2="62891" y2="71094"/>
                        <a14:backgroundMark x1="62891" y1="74219" x2="60547" y2="69922"/>
                        <a14:backgroundMark x1="50000" y1="42969" x2="64063" y2="28125"/>
                        <a14:backgroundMark x1="48047" y1="38672" x2="59375" y2="24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2" t="6728" r="5781" b="7476"/>
          <a:stretch/>
        </p:blipFill>
        <p:spPr bwMode="auto">
          <a:xfrm flipH="1">
            <a:off x="4386040" y="6032414"/>
            <a:ext cx="371920" cy="360000"/>
          </a:xfrm>
          <a:prstGeom prst="ellipse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34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4.3 </a:t>
            </a:r>
            <a:r>
              <a:rPr lang="ko-KR" altLang="en-US" dirty="0" smtClean="0"/>
              <a:t>예</a:t>
            </a:r>
            <a:r>
              <a:rPr lang="ko-KR" altLang="en-US" dirty="0"/>
              <a:t>측</a:t>
            </a:r>
            <a:r>
              <a:rPr lang="ko-KR" altLang="en-US" dirty="0" smtClean="0"/>
              <a:t> 결과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b="1" dirty="0" smtClean="0">
                <a:latin typeface="+mn-ea"/>
              </a:rPr>
              <a:t>    Random Forest</a:t>
            </a:r>
            <a:r>
              <a:rPr lang="ko-KR" altLang="en-US" b="1" dirty="0" smtClean="0">
                <a:latin typeface="+mn-ea"/>
              </a:rPr>
              <a:t>와 </a:t>
            </a:r>
            <a:r>
              <a:rPr lang="en-US" altLang="ko-KR" b="1" dirty="0" smtClean="0">
                <a:latin typeface="+mn-ea"/>
              </a:rPr>
              <a:t>Ranger</a:t>
            </a:r>
            <a:r>
              <a:rPr lang="ko-KR" altLang="en-US" b="1" dirty="0" smtClean="0">
                <a:latin typeface="+mn-ea"/>
              </a:rPr>
              <a:t>의 정확</a:t>
            </a:r>
            <a:r>
              <a:rPr lang="ko-KR" altLang="en-US" b="1" dirty="0">
                <a:latin typeface="+mn-ea"/>
              </a:rPr>
              <a:t>도</a:t>
            </a:r>
            <a:r>
              <a:rPr lang="ko-KR" altLang="en-US" b="1" dirty="0" smtClean="0">
                <a:latin typeface="+mn-ea"/>
              </a:rPr>
              <a:t> 차이</a:t>
            </a:r>
            <a:endParaRPr lang="ko-KR" altLang="en-US" b="1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RF vs. Ranger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223752"/>
              </p:ext>
            </p:extLst>
          </p:nvPr>
        </p:nvGraphicFramePr>
        <p:xfrm>
          <a:off x="612000" y="2459665"/>
          <a:ext cx="7920000" cy="4082400"/>
        </p:xfrm>
        <a:graphic>
          <a:graphicData uri="http://schemas.openxmlformats.org/drawingml/2006/table">
            <a:tbl>
              <a:tblPr firstRow="1" lastRow="1" bandCol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{1FECB4D8-DB02-4DC6-A0A2-4F2EBAE1DC90}</a:tableStyleId>
              </a:tblPr>
              <a:tblGrid>
                <a:gridCol w="1980000"/>
                <a:gridCol w="1980000"/>
                <a:gridCol w="1980000"/>
                <a:gridCol w="1980000"/>
              </a:tblGrid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영화제목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Random Forest </a:t>
                      </a:r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예측관객수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Ranger</a:t>
                      </a:r>
                    </a:p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예측관객수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 smtClean="0">
                          <a:effectLst/>
                          <a:latin typeface="+mn-ea"/>
                          <a:ea typeface="+mn-ea"/>
                        </a:rPr>
                        <a:t>실누적관객수</a:t>
                      </a:r>
                      <a:endParaRPr lang="en-US" altLang="ko-KR" sz="16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1400" b="1" u="none" strike="noStrike" dirty="0" smtClean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일 기준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>
                          <a:effectLst/>
                          <a:latin typeface="+mn-ea"/>
                          <a:ea typeface="+mn-ea"/>
                        </a:rPr>
                        <a:t>스파이더맨</a:t>
                      </a:r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: </a:t>
                      </a:r>
                      <a:endParaRPr lang="en-US" altLang="ko-KR" sz="16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파 </a:t>
                      </a:r>
                      <a:r>
                        <a:rPr lang="ko-KR" altLang="en-US" sz="1600" b="1" u="none" strike="noStrike" dirty="0" err="1">
                          <a:effectLst/>
                          <a:latin typeface="+mn-ea"/>
                          <a:ea typeface="+mn-ea"/>
                        </a:rPr>
                        <a:t>프롬</a:t>
                      </a:r>
                      <a:r>
                        <a:rPr lang="ko-KR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 홈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966,902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2,212,724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5,215,995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별의 정원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15,482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17,937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9,830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>
                          <a:effectLst/>
                          <a:latin typeface="+mn-ea"/>
                          <a:ea typeface="+mn-ea"/>
                        </a:rPr>
                        <a:t>칠드런</a:t>
                      </a:r>
                      <a:r>
                        <a:rPr lang="ko-KR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b="1" u="none" strike="noStrike" dirty="0" err="1">
                          <a:effectLst/>
                          <a:latin typeface="+mn-ea"/>
                          <a:ea typeface="+mn-ea"/>
                        </a:rPr>
                        <a:t>액트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11,276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5,999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11,823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>
                          <a:effectLst/>
                          <a:latin typeface="+mn-ea"/>
                          <a:ea typeface="+mn-ea"/>
                        </a:rPr>
                        <a:t>갤버스턴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10,525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9,582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5,905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RMSE</a:t>
                      </a:r>
                      <a:r>
                        <a:rPr lang="ko-KR" altLang="en-US" sz="16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의 평균값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1,064,978</a:t>
                      </a:r>
                      <a:endParaRPr lang="en-US" altLang="ko-KR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755,219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BE9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TlToB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</a:tbl>
          </a:graphicData>
        </a:graphic>
      </p:graphicFrame>
      <p:pic>
        <p:nvPicPr>
          <p:cNvPr id="13" name="Picture 6" descr="https://cdn0.iconfinder.com/data/icons/universal-web-mobile-5/48/415-256.pn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6094" y1="16797" x2="21875" y2="56641"/>
                        <a14:foregroundMark x1="73047" y1="37500" x2="75391" y2="58984"/>
                        <a14:foregroundMark x1="25391" y1="69141" x2="44141" y2="82422"/>
                        <a14:backgroundMark x1="3906" y1="3906" x2="3906" y2="3906"/>
                        <a14:backgroundMark x1="41406" y1="45313" x2="41406" y2="45313"/>
                        <a14:backgroundMark x1="49219" y1="41406" x2="58984" y2="27734"/>
                        <a14:backgroundMark x1="39063" y1="49219" x2="60156" y2="70313"/>
                        <a14:backgroundMark x1="2344" y1="90625" x2="10156" y2="99219"/>
                        <a14:backgroundMark x1="91406" y1="2344" x2="99219" y2="8984"/>
                        <a14:backgroundMark x1="36719" y1="51563" x2="58984" y2="72656"/>
                        <a14:backgroundMark x1="42969" y1="51563" x2="62891" y2="71094"/>
                        <a14:backgroundMark x1="62891" y1="74219" x2="60547" y2="69922"/>
                        <a14:backgroundMark x1="50000" y1="42969" x2="64063" y2="28125"/>
                        <a14:backgroundMark x1="48047" y1="38672" x2="59375" y2="24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2" t="6728" r="5781" b="7476"/>
          <a:stretch/>
        </p:blipFill>
        <p:spPr bwMode="auto">
          <a:xfrm flipH="1">
            <a:off x="4386040" y="6032414"/>
            <a:ext cx="371920" cy="360000"/>
          </a:xfrm>
          <a:prstGeom prst="ellipse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25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4.3 </a:t>
            </a:r>
            <a:r>
              <a:rPr lang="ko-KR" altLang="en-US" dirty="0" smtClean="0"/>
              <a:t>예</a:t>
            </a:r>
            <a:r>
              <a:rPr lang="ko-KR" altLang="en-US" dirty="0"/>
              <a:t>측</a:t>
            </a:r>
            <a:r>
              <a:rPr lang="ko-KR" altLang="en-US" dirty="0" smtClean="0"/>
              <a:t> 결과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독립변수 추가에 따른 정확도 향상</a:t>
            </a:r>
            <a:endParaRPr lang="ko-KR" altLang="en-US" b="1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Ranger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348466"/>
              </p:ext>
            </p:extLst>
          </p:nvPr>
        </p:nvGraphicFramePr>
        <p:xfrm>
          <a:off x="612000" y="2472034"/>
          <a:ext cx="7920000" cy="4082400"/>
        </p:xfrm>
        <a:graphic>
          <a:graphicData uri="http://schemas.openxmlformats.org/drawingml/2006/table">
            <a:tbl>
              <a:tblPr firstRow="1" lastRow="1" bandCol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{1FECB4D8-DB02-4DC6-A0A2-4F2EBAE1DC90}</a:tableStyleId>
              </a:tblPr>
              <a:tblGrid>
                <a:gridCol w="1980000"/>
                <a:gridCol w="1980000"/>
                <a:gridCol w="1980000"/>
                <a:gridCol w="1980000"/>
              </a:tblGrid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</a:rPr>
                        <a:t>영화제목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</a:rPr>
                        <a:t>예측관객수</a:t>
                      </a:r>
                      <a:endParaRPr lang="en-US" altLang="ko-KR" sz="1600" b="1" u="none" strike="noStrike" dirty="0" smtClean="0">
                        <a:effectLst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u="none" strike="noStrike" dirty="0" smtClean="0">
                          <a:solidFill>
                            <a:srgbClr val="FFFF00"/>
                          </a:solidFill>
                          <a:effectLst/>
                        </a:rPr>
                        <a:t>배우</a:t>
                      </a:r>
                      <a:r>
                        <a:rPr lang="en-US" altLang="ko-KR" sz="1400" b="1" u="none" strike="noStrike" dirty="0" smtClean="0">
                          <a:solidFill>
                            <a:srgbClr val="FFFF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400" b="1" u="none" strike="noStrike" dirty="0" smtClean="0">
                          <a:solidFill>
                            <a:srgbClr val="FFFF00"/>
                          </a:solidFill>
                          <a:effectLst/>
                        </a:rPr>
                        <a:t>감독 </a:t>
                      </a:r>
                      <a:r>
                        <a:rPr lang="ko-KR" altLang="en-US" sz="1400" b="1" u="none" strike="noStrike" dirty="0" err="1" smtClean="0">
                          <a:solidFill>
                            <a:srgbClr val="FFFF00"/>
                          </a:solidFill>
                          <a:effectLst/>
                        </a:rPr>
                        <a:t>불포함</a:t>
                      </a:r>
                      <a:r>
                        <a:rPr lang="en-US" altLang="ko-KR" sz="14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1" u="none" strike="noStrike" dirty="0" smtClean="0">
                        <a:solidFill>
                          <a:srgbClr val="FFFF00"/>
                        </a:solidFill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</a:rPr>
                        <a:t>예측관객수</a:t>
                      </a:r>
                      <a:endParaRPr lang="en-US" altLang="ko-KR" sz="1600" b="1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14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u="none" strike="noStrike" dirty="0" smtClean="0">
                          <a:solidFill>
                            <a:srgbClr val="FFFF00"/>
                          </a:solidFill>
                          <a:effectLst/>
                        </a:rPr>
                        <a:t>배우</a:t>
                      </a:r>
                      <a:r>
                        <a:rPr lang="en-US" altLang="ko-KR" sz="1400" b="1" u="none" strike="noStrike" dirty="0" smtClean="0">
                          <a:solidFill>
                            <a:srgbClr val="FFFF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400" b="1" u="none" strike="noStrike" dirty="0" smtClean="0">
                          <a:solidFill>
                            <a:srgbClr val="FFFF00"/>
                          </a:solidFill>
                          <a:effectLst/>
                        </a:rPr>
                        <a:t>감독 포함</a:t>
                      </a:r>
                      <a:r>
                        <a:rPr lang="en-US" altLang="ko-KR" sz="14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i="0" u="none" strike="noStrike" dirty="0">
                        <a:solidFill>
                          <a:srgbClr val="FFFF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 smtClean="0">
                          <a:effectLst/>
                        </a:rPr>
                        <a:t>실누적관객수</a:t>
                      </a:r>
                      <a:endParaRPr lang="en-US" altLang="ko-KR" sz="1600" b="1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1400" b="1" u="none" strike="noStrike" dirty="0" smtClean="0">
                          <a:effectLst/>
                        </a:rPr>
                        <a:t>(</a:t>
                      </a:r>
                      <a:r>
                        <a:rPr lang="en-US" altLang="ko-KR" sz="1400" b="1" u="none" strike="noStrike" dirty="0">
                          <a:effectLst/>
                        </a:rPr>
                        <a:t>7</a:t>
                      </a:r>
                      <a:r>
                        <a:rPr lang="ko-KR" altLang="en-US" sz="1400" b="1" u="none" strike="noStrike" dirty="0">
                          <a:effectLst/>
                        </a:rPr>
                        <a:t>월</a:t>
                      </a:r>
                      <a:r>
                        <a:rPr lang="en-US" altLang="ko-KR" sz="1400" b="1" u="none" strike="noStrike" dirty="0">
                          <a:effectLst/>
                        </a:rPr>
                        <a:t>10</a:t>
                      </a:r>
                      <a:r>
                        <a:rPr lang="ko-KR" altLang="en-US" sz="1400" b="1" u="none" strike="noStrike" dirty="0">
                          <a:effectLst/>
                        </a:rPr>
                        <a:t>일 기준</a:t>
                      </a:r>
                      <a:r>
                        <a:rPr lang="en-US" altLang="ko-KR" sz="1400" b="1" u="none" strike="noStrike" dirty="0">
                          <a:effectLst/>
                        </a:rPr>
                        <a:t>)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>
                          <a:effectLst/>
                        </a:rPr>
                        <a:t>스파이더맨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: </a:t>
                      </a:r>
                      <a:endParaRPr lang="en-US" altLang="ko-KR" sz="1600" b="1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</a:rPr>
                        <a:t>파 </a:t>
                      </a:r>
                      <a:r>
                        <a:rPr lang="ko-KR" altLang="en-US" sz="1600" b="1" u="none" strike="noStrike" dirty="0" err="1">
                          <a:effectLst/>
                        </a:rPr>
                        <a:t>프롬</a:t>
                      </a:r>
                      <a:r>
                        <a:rPr lang="ko-KR" altLang="en-US" sz="1600" b="1" u="none" strike="noStrike" dirty="0">
                          <a:effectLst/>
                        </a:rPr>
                        <a:t> 홈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</a:rPr>
                        <a:t>2,212,724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</a:rPr>
                        <a:t>2,352,814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5,215,995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</a:rPr>
                        <a:t>별의 정원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</a:rPr>
                        <a:t>17,937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</a:rPr>
                        <a:t>16,130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9,830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>
                          <a:effectLst/>
                        </a:rPr>
                        <a:t>갤버스턴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</a:rPr>
                        <a:t>9,582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</a:rPr>
                        <a:t>12,257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5,905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>
                          <a:effectLst/>
                        </a:rPr>
                        <a:t>칠드런</a:t>
                      </a:r>
                      <a:r>
                        <a:rPr lang="ko-KR" altLang="en-US" sz="1600" b="1" u="none" strike="noStrike" dirty="0">
                          <a:effectLst/>
                        </a:rPr>
                        <a:t> </a:t>
                      </a:r>
                      <a:r>
                        <a:rPr lang="ko-KR" altLang="en-US" sz="1600" b="1" u="none" strike="noStrike" dirty="0" err="1">
                          <a:effectLst/>
                        </a:rPr>
                        <a:t>액트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</a:rPr>
                        <a:t>5,999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</a:rPr>
                        <a:t>6,240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11,823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RMSE</a:t>
                      </a:r>
                      <a:r>
                        <a:rPr lang="ko-KR" altLang="en-US" sz="16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의 평균값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1" u="none" strike="noStrike" dirty="0" smtClean="0">
                          <a:effectLst/>
                        </a:rPr>
                        <a:t>755,219</a:t>
                      </a:r>
                      <a:endParaRPr lang="en-US" altLang="ko-KR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</a:rPr>
                        <a:t>720,354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BE9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TlToB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</a:tbl>
          </a:graphicData>
        </a:graphic>
      </p:graphicFrame>
      <p:pic>
        <p:nvPicPr>
          <p:cNvPr id="10" name="Picture 6" descr="https://cdn0.iconfinder.com/data/icons/universal-web-mobile-5/48/415-256.pn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6094" y1="16797" x2="21875" y2="56641"/>
                        <a14:foregroundMark x1="73047" y1="37500" x2="75391" y2="58984"/>
                        <a14:foregroundMark x1="25391" y1="69141" x2="44141" y2="82422"/>
                        <a14:backgroundMark x1="3906" y1="3906" x2="3906" y2="3906"/>
                        <a14:backgroundMark x1="41406" y1="45313" x2="41406" y2="45313"/>
                        <a14:backgroundMark x1="49219" y1="41406" x2="58984" y2="27734"/>
                        <a14:backgroundMark x1="39063" y1="49219" x2="60156" y2="70313"/>
                        <a14:backgroundMark x1="2344" y1="90625" x2="10156" y2="99219"/>
                        <a14:backgroundMark x1="91406" y1="2344" x2="99219" y2="8984"/>
                        <a14:backgroundMark x1="36719" y1="51563" x2="58984" y2="72656"/>
                        <a14:backgroundMark x1="42969" y1="51563" x2="62891" y2="71094"/>
                        <a14:backgroundMark x1="62891" y1="74219" x2="60547" y2="69922"/>
                        <a14:backgroundMark x1="50000" y1="42969" x2="64063" y2="28125"/>
                        <a14:backgroundMark x1="48047" y1="38672" x2="59375" y2="24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2" t="6728" r="5781" b="7476"/>
          <a:stretch/>
        </p:blipFill>
        <p:spPr bwMode="auto">
          <a:xfrm flipH="1">
            <a:off x="4386040" y="6032414"/>
            <a:ext cx="371920" cy="360000"/>
          </a:xfrm>
          <a:prstGeom prst="ellipse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5.1 </a:t>
            </a:r>
            <a:r>
              <a:rPr lang="ko-KR" altLang="en-US" dirty="0" smtClean="0"/>
              <a:t>연구의 결론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5. </a:t>
            </a:r>
            <a:r>
              <a:rPr lang="ko-KR" altLang="en-US" sz="2000" dirty="0" smtClean="0"/>
              <a:t>결론 및 한계점</a:t>
            </a:r>
            <a:endParaRPr lang="ko-KR" altLang="en-US" sz="20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987672" y="1769154"/>
            <a:ext cx="6984000" cy="90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16335" y="1769154"/>
            <a:ext cx="7736540" cy="900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19820" y="1859154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gradFill flip="none" rotWithShape="1">
                  <a:gsLst>
                    <a:gs pos="0">
                      <a:schemeClr val="accent3">
                        <a:shade val="30000"/>
                        <a:satMod val="115000"/>
                      </a:schemeClr>
                    </a:gs>
                    <a:gs pos="50000">
                      <a:schemeClr val="accent3">
                        <a:shade val="67500"/>
                        <a:satMod val="115000"/>
                      </a:schemeClr>
                    </a:gs>
                    <a:gs pos="100000">
                      <a:schemeClr val="accent3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01</a:t>
            </a:r>
            <a:endParaRPr lang="ko-KR" altLang="en-US" sz="2000" b="1" dirty="0">
              <a:gradFill flip="none" rotWithShape="1">
                <a:gsLst>
                  <a:gs pos="0">
                    <a:schemeClr val="accent3">
                      <a:shade val="30000"/>
                      <a:satMod val="115000"/>
                    </a:schemeClr>
                  </a:gs>
                  <a:gs pos="50000">
                    <a:schemeClr val="accent3">
                      <a:shade val="67500"/>
                      <a:satMod val="115000"/>
                    </a:schemeClr>
                  </a:gs>
                  <a:gs pos="100000">
                    <a:schemeClr val="accent3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82462" y="1895989"/>
            <a:ext cx="630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분산분석 결과</a:t>
            </a:r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</a:rPr>
              <a:t>, </a:t>
            </a:r>
          </a:p>
          <a:p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개봉요일</a:t>
            </a:r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  <a:latin typeface="+mn-ea"/>
                <a:ea typeface="+mn-ea"/>
              </a:rPr>
              <a:t>및 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개봉연도는 </a:t>
            </a:r>
            <a:r>
              <a:rPr lang="ko-KR" altLang="en-US" sz="1800" b="1" dirty="0">
                <a:solidFill>
                  <a:schemeClr val="bg1"/>
                </a:solidFill>
                <a:latin typeface="+mn-ea"/>
                <a:ea typeface="+mn-ea"/>
              </a:rPr>
              <a:t>관객수에 영향을 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미치지 않았다</a:t>
            </a:r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</a:rPr>
              <a:t>.</a:t>
            </a:r>
            <a:endParaRPr lang="en-US" altLang="ko-KR" sz="1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959672" y="3062969"/>
            <a:ext cx="6012000" cy="90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86653" y="3062969"/>
            <a:ext cx="6937955" cy="900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290139" y="3152969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gradFill flip="none" rotWithShape="1">
                  <a:gsLst>
                    <a:gs pos="0">
                      <a:schemeClr val="accent3">
                        <a:shade val="30000"/>
                        <a:satMod val="115000"/>
                      </a:schemeClr>
                    </a:gs>
                    <a:gs pos="50000">
                      <a:schemeClr val="accent3">
                        <a:shade val="67500"/>
                        <a:satMod val="115000"/>
                      </a:schemeClr>
                    </a:gs>
                    <a:gs pos="100000">
                      <a:schemeClr val="accent3"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</a:rPr>
              <a:t>02</a:t>
            </a:r>
            <a:endParaRPr lang="ko-KR" altLang="en-US" sz="2000" b="1" dirty="0">
              <a:gradFill flip="none" rotWithShape="1">
                <a:gsLst>
                  <a:gs pos="0">
                    <a:schemeClr val="accent3">
                      <a:shade val="30000"/>
                      <a:satMod val="115000"/>
                    </a:schemeClr>
                  </a:gs>
                  <a:gs pos="50000">
                    <a:schemeClr val="accent3">
                      <a:shade val="67500"/>
                      <a:satMod val="115000"/>
                    </a:schemeClr>
                  </a:gs>
                  <a:gs pos="100000">
                    <a:schemeClr val="accent3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252980" y="3189804"/>
            <a:ext cx="630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상관분석 결과</a:t>
            </a:r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</a:rPr>
              <a:t>, 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endParaRPr lang="en-US" altLang="ko-KR" sz="1800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ko-KR" altLang="en-US" sz="1800" b="1" dirty="0" err="1" smtClean="0">
                <a:solidFill>
                  <a:schemeClr val="bg1"/>
                </a:solidFill>
                <a:latin typeface="+mn-ea"/>
                <a:ea typeface="+mn-ea"/>
              </a:rPr>
              <a:t>네이버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  <a:latin typeface="+mn-ea"/>
                <a:ea typeface="+mn-ea"/>
              </a:rPr>
              <a:t>평점은 관객수에 영향을 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미치지 않았다</a:t>
            </a:r>
            <a:r>
              <a:rPr lang="en-US" altLang="ko-KR" sz="1800" b="1" dirty="0">
                <a:solidFill>
                  <a:schemeClr val="bg1"/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391672" y="4356784"/>
            <a:ext cx="5580000" cy="90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606382" y="4356784"/>
            <a:ext cx="6300000" cy="900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709867" y="4446784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gradFill flip="none" rotWithShape="1">
                  <a:gsLst>
                    <a:gs pos="0">
                      <a:schemeClr val="accent3">
                        <a:shade val="30000"/>
                        <a:satMod val="115000"/>
                      </a:schemeClr>
                    </a:gs>
                    <a:gs pos="50000">
                      <a:schemeClr val="accent3">
                        <a:shade val="67500"/>
                        <a:satMod val="115000"/>
                      </a:schemeClr>
                    </a:gs>
                    <a:gs pos="100000">
                      <a:schemeClr val="accent3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</a:rPr>
              <a:t>03</a:t>
            </a:r>
            <a:endParaRPr lang="ko-KR" altLang="en-US" sz="2000" b="1" dirty="0">
              <a:gradFill flip="none" rotWithShape="1">
                <a:gsLst>
                  <a:gs pos="0">
                    <a:schemeClr val="accent3">
                      <a:shade val="30000"/>
                      <a:satMod val="115000"/>
                    </a:schemeClr>
                  </a:gs>
                  <a:gs pos="50000">
                    <a:schemeClr val="accent3">
                      <a:shade val="67500"/>
                      <a:satMod val="115000"/>
                    </a:schemeClr>
                  </a:gs>
                  <a:gs pos="100000">
                    <a:schemeClr val="accent3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678823" y="4483619"/>
            <a:ext cx="630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회귀분석 결과</a:t>
            </a:r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</a:rPr>
              <a:t>,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endParaRPr lang="en-US" altLang="ko-KR" sz="1800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관객수에 </a:t>
            </a:r>
            <a:r>
              <a:rPr lang="ko-KR" altLang="en-US" sz="1800" b="1" dirty="0">
                <a:solidFill>
                  <a:schemeClr val="bg1"/>
                </a:solidFill>
                <a:latin typeface="+mn-ea"/>
                <a:ea typeface="+mn-ea"/>
              </a:rPr>
              <a:t>대한 배급사의 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변수중요도가 높았다</a:t>
            </a:r>
            <a:r>
              <a:rPr lang="en-US" altLang="ko-KR" sz="1800" b="1" dirty="0">
                <a:solidFill>
                  <a:schemeClr val="bg1"/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951672" y="5650598"/>
            <a:ext cx="7020000" cy="90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174818" y="5650598"/>
            <a:ext cx="7560000" cy="900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78303" y="5740598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gradFill flip="none" rotWithShape="1">
                  <a:gsLst>
                    <a:gs pos="0">
                      <a:schemeClr val="accent3">
                        <a:shade val="30000"/>
                        <a:satMod val="115000"/>
                      </a:schemeClr>
                    </a:gs>
                    <a:gs pos="50000">
                      <a:schemeClr val="accent3">
                        <a:shade val="67500"/>
                        <a:satMod val="115000"/>
                      </a:schemeClr>
                    </a:gs>
                    <a:gs pos="100000">
                      <a:schemeClr val="accent3">
                        <a:shade val="100000"/>
                        <a:satMod val="115000"/>
                      </a:schemeClr>
                    </a:gs>
                  </a:gsLst>
                  <a:lin ang="18900000" scaled="1"/>
                  <a:tileRect/>
                </a:gradFill>
              </a:rPr>
              <a:t>04</a:t>
            </a:r>
            <a:endParaRPr lang="ko-KR" altLang="en-US" sz="2000" b="1" dirty="0">
              <a:gradFill flip="none" rotWithShape="1">
                <a:gsLst>
                  <a:gs pos="0">
                    <a:schemeClr val="accent3">
                      <a:shade val="30000"/>
                      <a:satMod val="115000"/>
                    </a:schemeClr>
                  </a:gs>
                  <a:gs pos="50000">
                    <a:schemeClr val="accent3">
                      <a:shade val="67500"/>
                      <a:satMod val="115000"/>
                    </a:schemeClr>
                  </a:gs>
                  <a:gs pos="100000">
                    <a:schemeClr val="accent3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47258" y="5777433"/>
            <a:ext cx="630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회귀분석 결과</a:t>
            </a:r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</a:rPr>
              <a:t>,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endParaRPr lang="en-US" altLang="ko-KR" sz="1800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</a:rPr>
              <a:t>Ranger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모델의 정확도가 </a:t>
            </a:r>
            <a:r>
              <a:rPr lang="en-US" altLang="ko-KR" sz="1800" b="1" dirty="0">
                <a:solidFill>
                  <a:schemeClr val="bg1"/>
                </a:solidFill>
                <a:latin typeface="+mn-ea"/>
                <a:ea typeface="+mn-ea"/>
              </a:rPr>
              <a:t>Random Forest</a:t>
            </a:r>
            <a:r>
              <a:rPr lang="ko-KR" altLang="en-US" sz="1800" b="1" dirty="0">
                <a:solidFill>
                  <a:schemeClr val="bg1"/>
                </a:solidFill>
                <a:latin typeface="+mn-ea"/>
                <a:ea typeface="+mn-ea"/>
              </a:rPr>
              <a:t>모델보다 높았다</a:t>
            </a:r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</a:rPr>
              <a:t>.</a:t>
            </a:r>
            <a:endParaRPr lang="en-US" altLang="ko-KR" sz="1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8860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5.2 </a:t>
            </a:r>
            <a:r>
              <a:rPr lang="ko-KR" altLang="en-US" dirty="0"/>
              <a:t>연구의 </a:t>
            </a:r>
            <a:r>
              <a:rPr lang="ko-KR" altLang="en-US" dirty="0" smtClean="0"/>
              <a:t>한계</a:t>
            </a:r>
            <a:r>
              <a:rPr lang="ko-KR" altLang="en-US" dirty="0"/>
              <a:t>점</a:t>
            </a:r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5. </a:t>
            </a:r>
            <a:r>
              <a:rPr lang="ko-KR" altLang="en-US" sz="2000" dirty="0" smtClean="0"/>
              <a:t>결론 및 한계점</a:t>
            </a:r>
            <a:endParaRPr lang="ko-KR" altLang="en-US" sz="2000" dirty="0"/>
          </a:p>
        </p:txBody>
      </p:sp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767326746"/>
              </p:ext>
            </p:extLst>
          </p:nvPr>
        </p:nvGraphicFramePr>
        <p:xfrm>
          <a:off x="-1" y="2016433"/>
          <a:ext cx="8922775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08" y="3695410"/>
            <a:ext cx="720000" cy="720000"/>
          </a:xfrm>
          <a:prstGeom prst="rect">
            <a:avLst/>
          </a:prstGeom>
          <a:effectLst/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48" y="2462980"/>
            <a:ext cx="720000" cy="720000"/>
          </a:xfrm>
          <a:prstGeom prst="rect">
            <a:avLst/>
          </a:prstGeom>
          <a:effectLst/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73" y="4933736"/>
            <a:ext cx="720000" cy="720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3719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625642"/>
            <a:ext cx="9144000" cy="6269064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&lt;</a:t>
            </a:r>
            <a:r>
              <a:rPr lang="ko-KR" altLang="en-US" sz="2000" dirty="0" smtClean="0"/>
              <a:t>참고문헌</a:t>
            </a:r>
            <a:r>
              <a:rPr lang="en-US" altLang="ko-KR" sz="2000" dirty="0" smtClean="0"/>
              <a:t>&gt;</a:t>
            </a:r>
            <a:endParaRPr lang="ko-KR" alt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61994" y="733058"/>
            <a:ext cx="9020013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300" b="1" dirty="0" smtClean="0">
                <a:latin typeface="+mn-ea"/>
                <a:ea typeface="+mn-ea"/>
              </a:rPr>
              <a:t>백일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 err="1">
                <a:latin typeface="+mn-ea"/>
                <a:ea typeface="+mn-ea"/>
              </a:rPr>
              <a:t>김규곤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최승배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강창완</a:t>
            </a:r>
            <a:r>
              <a:rPr lang="en-US" altLang="ko-KR" sz="1300" b="1" dirty="0">
                <a:latin typeface="+mn-ea"/>
                <a:ea typeface="+mn-ea"/>
              </a:rPr>
              <a:t>. (2015). </a:t>
            </a:r>
            <a:r>
              <a:rPr lang="en-US" altLang="ko-KR" sz="1300" b="1" dirty="0" err="1">
                <a:latin typeface="+mn-ea"/>
                <a:ea typeface="+mn-ea"/>
              </a:rPr>
              <a:t>Stylometry</a:t>
            </a:r>
            <a:r>
              <a:rPr lang="ko-KR" altLang="en-US" sz="1300" b="1" dirty="0">
                <a:latin typeface="+mn-ea"/>
                <a:ea typeface="+mn-ea"/>
              </a:rPr>
              <a:t>를 이용한 영화 흥행 예측</a:t>
            </a:r>
            <a:r>
              <a:rPr lang="en-US" altLang="ko-KR" sz="1300" b="1" dirty="0">
                <a:latin typeface="+mn-ea"/>
                <a:ea typeface="+mn-ea"/>
              </a:rPr>
              <a:t>. Journal of the Korean Data Analysis Society (April 2015) Vol. 17, No. 2 (B), pp. 719-728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300" b="1" dirty="0" smtClean="0">
                <a:latin typeface="+mn-ea"/>
                <a:ea typeface="+mn-ea"/>
              </a:rPr>
              <a:t>김병도</a:t>
            </a:r>
            <a:r>
              <a:rPr lang="en-US" altLang="ko-KR" sz="1300" b="1" dirty="0">
                <a:latin typeface="+mn-ea"/>
                <a:ea typeface="+mn-ea"/>
              </a:rPr>
              <a:t>, &amp; </a:t>
            </a:r>
            <a:r>
              <a:rPr lang="ko-KR" altLang="en-US" sz="1300" b="1" dirty="0">
                <a:latin typeface="+mn-ea"/>
                <a:ea typeface="+mn-ea"/>
              </a:rPr>
              <a:t>표태형</a:t>
            </a:r>
            <a:r>
              <a:rPr lang="en-US" altLang="ko-KR" sz="1300" b="1" dirty="0">
                <a:latin typeface="+mn-ea"/>
                <a:ea typeface="+mn-ea"/>
              </a:rPr>
              <a:t>. (2002). </a:t>
            </a:r>
            <a:r>
              <a:rPr lang="ko-KR" altLang="en-US" sz="1300" b="1" dirty="0">
                <a:latin typeface="+mn-ea"/>
                <a:ea typeface="+mn-ea"/>
              </a:rPr>
              <a:t>개봉 전 영화의 수요예측모형</a:t>
            </a:r>
            <a:r>
              <a:rPr lang="en-US" altLang="ko-KR" sz="1300" b="1" dirty="0">
                <a:latin typeface="+mn-ea"/>
                <a:ea typeface="+mn-ea"/>
              </a:rPr>
              <a:t>. ”, </a:t>
            </a:r>
            <a:r>
              <a:rPr lang="ko-KR" altLang="en-US" sz="1300" b="1" dirty="0">
                <a:latin typeface="+mn-ea"/>
                <a:ea typeface="+mn-ea"/>
              </a:rPr>
              <a:t>경영논집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제</a:t>
            </a:r>
            <a:r>
              <a:rPr lang="en-US" altLang="ko-KR" sz="1300" b="1" dirty="0">
                <a:latin typeface="+mn-ea"/>
                <a:ea typeface="+mn-ea"/>
              </a:rPr>
              <a:t>36</a:t>
            </a:r>
            <a:r>
              <a:rPr lang="ko-KR" altLang="en-US" sz="1300" b="1" dirty="0">
                <a:latin typeface="+mn-ea"/>
                <a:ea typeface="+mn-ea"/>
              </a:rPr>
              <a:t>권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제</a:t>
            </a:r>
            <a:r>
              <a:rPr lang="en-US" altLang="ko-KR" sz="1300" b="1" dirty="0">
                <a:latin typeface="+mn-ea"/>
                <a:ea typeface="+mn-ea"/>
              </a:rPr>
              <a:t>1</a:t>
            </a:r>
            <a:r>
              <a:rPr lang="ko-KR" altLang="en-US" sz="1300" b="1" dirty="0">
                <a:latin typeface="+mn-ea"/>
                <a:ea typeface="+mn-ea"/>
              </a:rPr>
              <a:t>호</a:t>
            </a:r>
            <a:r>
              <a:rPr lang="en-US" altLang="ko-KR" sz="1300" b="1" dirty="0">
                <a:latin typeface="+mn-ea"/>
                <a:ea typeface="+mn-ea"/>
              </a:rPr>
              <a:t>(2002), pp.1-23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300" b="1" dirty="0" smtClean="0">
                <a:latin typeface="+mn-ea"/>
                <a:ea typeface="+mn-ea"/>
              </a:rPr>
              <a:t>박지윤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유인혁</a:t>
            </a:r>
            <a:r>
              <a:rPr lang="en-US" altLang="ko-KR" sz="1300" b="1" dirty="0">
                <a:latin typeface="+mn-ea"/>
                <a:ea typeface="+mn-ea"/>
              </a:rPr>
              <a:t>, &amp; </a:t>
            </a:r>
            <a:r>
              <a:rPr lang="ko-KR" altLang="en-US" sz="1300" b="1" dirty="0">
                <a:latin typeface="+mn-ea"/>
                <a:ea typeface="+mn-ea"/>
              </a:rPr>
              <a:t>강성우</a:t>
            </a:r>
            <a:r>
              <a:rPr lang="en-US" altLang="ko-KR" sz="1300" b="1" dirty="0">
                <a:latin typeface="+mn-ea"/>
                <a:ea typeface="+mn-ea"/>
              </a:rPr>
              <a:t>. (2017). </a:t>
            </a:r>
            <a:r>
              <a:rPr lang="ko-KR" altLang="en-US" sz="1300" b="1" dirty="0">
                <a:latin typeface="+mn-ea"/>
                <a:ea typeface="+mn-ea"/>
              </a:rPr>
              <a:t>개봉 전후 </a:t>
            </a:r>
            <a:r>
              <a:rPr lang="ko-KR" altLang="en-US" sz="1300" b="1" dirty="0" err="1">
                <a:latin typeface="+mn-ea"/>
                <a:ea typeface="+mn-ea"/>
              </a:rPr>
              <a:t>트윗</a:t>
            </a:r>
            <a:r>
              <a:rPr lang="ko-KR" altLang="en-US" sz="1300" b="1" dirty="0">
                <a:latin typeface="+mn-ea"/>
                <a:ea typeface="+mn-ea"/>
              </a:rPr>
              <a:t> 개수의 증감률과 영화 매출간의 상관관계</a:t>
            </a:r>
            <a:r>
              <a:rPr lang="en-US" altLang="ko-KR" sz="1300" b="1" dirty="0">
                <a:latin typeface="+mn-ea"/>
                <a:ea typeface="+mn-ea"/>
              </a:rPr>
              <a:t>. </a:t>
            </a:r>
            <a:r>
              <a:rPr lang="ko-KR" altLang="en-US" sz="1300" b="1" dirty="0">
                <a:latin typeface="+mn-ea"/>
                <a:ea typeface="+mn-ea"/>
              </a:rPr>
              <a:t>대한안전경영과학회지</a:t>
            </a:r>
            <a:r>
              <a:rPr lang="en-US" altLang="ko-KR" sz="1300" b="1" dirty="0">
                <a:latin typeface="+mn-ea"/>
                <a:ea typeface="+mn-ea"/>
              </a:rPr>
              <a:t>, 19(4), 169-182.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300" b="1" dirty="0" smtClean="0">
                <a:latin typeface="+mn-ea"/>
                <a:ea typeface="+mn-ea"/>
              </a:rPr>
              <a:t>이오준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박승보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정다울</a:t>
            </a:r>
            <a:r>
              <a:rPr lang="en-US" altLang="ko-KR" sz="1300" b="1" dirty="0">
                <a:latin typeface="+mn-ea"/>
                <a:ea typeface="+mn-ea"/>
              </a:rPr>
              <a:t>, &amp; </a:t>
            </a:r>
            <a:r>
              <a:rPr lang="ko-KR" altLang="en-US" sz="1300" b="1" dirty="0">
                <a:latin typeface="+mn-ea"/>
                <a:ea typeface="+mn-ea"/>
              </a:rPr>
              <a:t>유은순</a:t>
            </a:r>
            <a:r>
              <a:rPr lang="en-US" altLang="ko-KR" sz="1300" b="1" dirty="0">
                <a:latin typeface="+mn-ea"/>
                <a:ea typeface="+mn-ea"/>
              </a:rPr>
              <a:t>. (2014). </a:t>
            </a:r>
            <a:r>
              <a:rPr lang="ko-KR" altLang="en-US" sz="1300" b="1" dirty="0" err="1">
                <a:latin typeface="+mn-ea"/>
                <a:ea typeface="+mn-ea"/>
              </a:rPr>
              <a:t>소셜</a:t>
            </a:r>
            <a:r>
              <a:rPr lang="ko-KR" altLang="en-US" sz="1300" b="1" dirty="0">
                <a:latin typeface="+mn-ea"/>
                <a:ea typeface="+mn-ea"/>
              </a:rPr>
              <a:t> </a:t>
            </a:r>
            <a:r>
              <a:rPr lang="ko-KR" altLang="en-US" sz="1300" b="1" dirty="0" err="1">
                <a:latin typeface="+mn-ea"/>
                <a:ea typeface="+mn-ea"/>
              </a:rPr>
              <a:t>빅데이터를</a:t>
            </a:r>
            <a:r>
              <a:rPr lang="ko-KR" altLang="en-US" sz="1300" b="1" dirty="0">
                <a:latin typeface="+mn-ea"/>
                <a:ea typeface="+mn-ea"/>
              </a:rPr>
              <a:t> 이용한 영화 흥행 요인 분석</a:t>
            </a:r>
            <a:r>
              <a:rPr lang="en-US" altLang="ko-KR" sz="1300" b="1" dirty="0">
                <a:latin typeface="+mn-ea"/>
                <a:ea typeface="+mn-ea"/>
              </a:rPr>
              <a:t>. </a:t>
            </a:r>
            <a:r>
              <a:rPr lang="ko-KR" altLang="en-US" sz="1300" b="1" dirty="0" err="1">
                <a:latin typeface="+mn-ea"/>
                <a:ea typeface="+mn-ea"/>
              </a:rPr>
              <a:t>한국콘텐츠학회논문지</a:t>
            </a:r>
            <a:r>
              <a:rPr lang="en-US" altLang="ko-KR" sz="1300" b="1" dirty="0">
                <a:latin typeface="+mn-ea"/>
                <a:ea typeface="+mn-ea"/>
              </a:rPr>
              <a:t>, 14(10), 527-538.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300" b="1" dirty="0" smtClean="0">
                <a:latin typeface="+mn-ea"/>
                <a:ea typeface="+mn-ea"/>
              </a:rPr>
              <a:t>장병희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이양환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김병선</a:t>
            </a:r>
            <a:r>
              <a:rPr lang="en-US" altLang="ko-KR" sz="1300" b="1" dirty="0">
                <a:latin typeface="+mn-ea"/>
                <a:ea typeface="+mn-ea"/>
              </a:rPr>
              <a:t>, &amp; </a:t>
            </a:r>
            <a:r>
              <a:rPr lang="ko-KR" altLang="en-US" sz="1300" b="1" dirty="0">
                <a:latin typeface="+mn-ea"/>
                <a:ea typeface="+mn-ea"/>
              </a:rPr>
              <a:t>남상현</a:t>
            </a:r>
            <a:r>
              <a:rPr lang="en-US" altLang="ko-KR" sz="1300" b="1" dirty="0">
                <a:latin typeface="+mn-ea"/>
                <a:ea typeface="+mn-ea"/>
              </a:rPr>
              <a:t>. (2009). </a:t>
            </a:r>
            <a:r>
              <a:rPr lang="ko-KR" altLang="en-US" sz="1300" b="1" dirty="0">
                <a:latin typeface="+mn-ea"/>
                <a:ea typeface="+mn-ea"/>
              </a:rPr>
              <a:t>심리적 변인 활용을 통한 영화흥행 예측의 정교화</a:t>
            </a:r>
            <a:r>
              <a:rPr lang="en-US" altLang="ko-KR" sz="1300" b="1" dirty="0">
                <a:latin typeface="+mn-ea"/>
                <a:ea typeface="+mn-ea"/>
              </a:rPr>
              <a:t>: 1 </a:t>
            </a:r>
            <a:r>
              <a:rPr lang="ko-KR" altLang="en-US" sz="1300" b="1" dirty="0">
                <a:latin typeface="+mn-ea"/>
                <a:ea typeface="+mn-ea"/>
              </a:rPr>
              <a:t>주차 흥행실적을 중심으로</a:t>
            </a:r>
            <a:r>
              <a:rPr lang="en-US" altLang="ko-KR" sz="1300" b="1" dirty="0">
                <a:latin typeface="+mn-ea"/>
                <a:ea typeface="+mn-ea"/>
              </a:rPr>
              <a:t>. </a:t>
            </a:r>
            <a:r>
              <a:rPr lang="ko-KR" altLang="en-US" sz="1300" b="1" dirty="0">
                <a:latin typeface="+mn-ea"/>
                <a:ea typeface="+mn-ea"/>
              </a:rPr>
              <a:t>한국언론학보</a:t>
            </a:r>
            <a:r>
              <a:rPr lang="en-US" altLang="ko-KR" sz="1300" b="1" dirty="0">
                <a:latin typeface="+mn-ea"/>
                <a:ea typeface="+mn-ea"/>
              </a:rPr>
              <a:t>, 53(4), 346-371.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300" b="1" dirty="0" smtClean="0">
                <a:latin typeface="+mn-ea"/>
                <a:ea typeface="+mn-ea"/>
              </a:rPr>
              <a:t>김병선</a:t>
            </a:r>
            <a:r>
              <a:rPr lang="en-US" altLang="ko-KR" sz="1300" b="1" dirty="0">
                <a:latin typeface="+mn-ea"/>
                <a:ea typeface="+mn-ea"/>
              </a:rPr>
              <a:t>. (2009). </a:t>
            </a:r>
            <a:r>
              <a:rPr lang="ko-KR" altLang="en-US" sz="1300" b="1" dirty="0">
                <a:latin typeface="+mn-ea"/>
                <a:ea typeface="+mn-ea"/>
              </a:rPr>
              <a:t>영화 유형에 따른 흥행 예측 요인 비교 연구</a:t>
            </a:r>
            <a:r>
              <a:rPr lang="en-US" altLang="ko-KR" sz="1300" b="1" dirty="0">
                <a:latin typeface="+mn-ea"/>
                <a:ea typeface="+mn-ea"/>
              </a:rPr>
              <a:t>: 2005∼ 2007 </a:t>
            </a:r>
            <a:r>
              <a:rPr lang="ko-KR" altLang="en-US" sz="1300" b="1" dirty="0">
                <a:latin typeface="+mn-ea"/>
                <a:ea typeface="+mn-ea"/>
              </a:rPr>
              <a:t>년 국내 개봉 영화의 개봉 방식 및 상영 기간에 따른 유형 분류를 중심으로</a:t>
            </a:r>
            <a:r>
              <a:rPr lang="en-US" altLang="ko-KR" sz="1300" b="1" dirty="0">
                <a:latin typeface="+mn-ea"/>
                <a:ea typeface="+mn-ea"/>
              </a:rPr>
              <a:t>. </a:t>
            </a:r>
            <a:r>
              <a:rPr lang="ko-KR" altLang="en-US" sz="1300" b="1" dirty="0">
                <a:latin typeface="+mn-ea"/>
                <a:ea typeface="+mn-ea"/>
              </a:rPr>
              <a:t>한국언론학보</a:t>
            </a:r>
            <a:r>
              <a:rPr lang="en-US" altLang="ko-KR" sz="1300" b="1" dirty="0">
                <a:latin typeface="+mn-ea"/>
                <a:ea typeface="+mn-ea"/>
              </a:rPr>
              <a:t>, 53(1), 257-287.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300" b="1" dirty="0" smtClean="0">
                <a:latin typeface="+mn-ea"/>
                <a:ea typeface="+mn-ea"/>
              </a:rPr>
              <a:t>전희국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현근수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임경빈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이우현</a:t>
            </a:r>
            <a:r>
              <a:rPr lang="en-US" altLang="ko-KR" sz="1300" b="1" dirty="0">
                <a:latin typeface="+mn-ea"/>
                <a:ea typeface="+mn-ea"/>
              </a:rPr>
              <a:t>, &amp; </a:t>
            </a:r>
            <a:r>
              <a:rPr lang="ko-KR" altLang="en-US" sz="1300" b="1" dirty="0">
                <a:latin typeface="+mn-ea"/>
                <a:ea typeface="+mn-ea"/>
              </a:rPr>
              <a:t>김형주</a:t>
            </a:r>
            <a:r>
              <a:rPr lang="en-US" altLang="ko-KR" sz="1300" b="1" dirty="0">
                <a:latin typeface="+mn-ea"/>
                <a:ea typeface="+mn-ea"/>
              </a:rPr>
              <a:t>. (2014). </a:t>
            </a:r>
            <a:r>
              <a:rPr lang="ko-KR" altLang="en-US" sz="1300" b="1" dirty="0">
                <a:latin typeface="+mn-ea"/>
                <a:ea typeface="+mn-ea"/>
              </a:rPr>
              <a:t>영화 흥행 실적 예측을 위한 </a:t>
            </a:r>
            <a:r>
              <a:rPr lang="ko-KR" altLang="en-US" sz="1300" b="1" dirty="0" err="1">
                <a:latin typeface="+mn-ea"/>
                <a:ea typeface="+mn-ea"/>
              </a:rPr>
              <a:t>빅데이터</a:t>
            </a:r>
            <a:r>
              <a:rPr lang="ko-KR" altLang="en-US" sz="1300" b="1" dirty="0">
                <a:latin typeface="+mn-ea"/>
                <a:ea typeface="+mn-ea"/>
              </a:rPr>
              <a:t> 전처리</a:t>
            </a:r>
            <a:r>
              <a:rPr lang="en-US" altLang="ko-KR" sz="1300" b="1" dirty="0">
                <a:latin typeface="+mn-ea"/>
                <a:ea typeface="+mn-ea"/>
              </a:rPr>
              <a:t>. </a:t>
            </a:r>
            <a:r>
              <a:rPr lang="ko-KR" altLang="en-US" sz="1300" b="1" dirty="0" err="1">
                <a:latin typeface="+mn-ea"/>
                <a:ea typeface="+mn-ea"/>
              </a:rPr>
              <a:t>정보과학회</a:t>
            </a:r>
            <a:r>
              <a:rPr lang="ko-KR" altLang="en-US" sz="1300" b="1" dirty="0">
                <a:latin typeface="+mn-ea"/>
                <a:ea typeface="+mn-ea"/>
              </a:rPr>
              <a:t> 컴퓨팅의 실제 </a:t>
            </a:r>
            <a:r>
              <a:rPr lang="ko-KR" altLang="en-US" sz="1300" b="1" dirty="0" err="1">
                <a:latin typeface="+mn-ea"/>
                <a:ea typeface="+mn-ea"/>
              </a:rPr>
              <a:t>논문지</a:t>
            </a:r>
            <a:r>
              <a:rPr lang="en-US" altLang="ko-KR" sz="1300" b="1" dirty="0">
                <a:latin typeface="+mn-ea"/>
                <a:ea typeface="+mn-ea"/>
              </a:rPr>
              <a:t>, 20(12), 615-622.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300" b="1" dirty="0" smtClean="0">
                <a:latin typeface="+mn-ea"/>
                <a:ea typeface="+mn-ea"/>
              </a:rPr>
              <a:t>조승연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김현구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김범수</a:t>
            </a:r>
            <a:r>
              <a:rPr lang="en-US" altLang="ko-KR" sz="1300" b="1" dirty="0">
                <a:latin typeface="+mn-ea"/>
                <a:ea typeface="+mn-ea"/>
              </a:rPr>
              <a:t>, &amp; </a:t>
            </a:r>
            <a:r>
              <a:rPr lang="ko-KR" altLang="en-US" sz="1300" b="1" dirty="0">
                <a:latin typeface="+mn-ea"/>
                <a:ea typeface="+mn-ea"/>
              </a:rPr>
              <a:t>김희웅</a:t>
            </a:r>
            <a:r>
              <a:rPr lang="en-US" altLang="ko-KR" sz="1300" b="1" dirty="0">
                <a:latin typeface="+mn-ea"/>
                <a:ea typeface="+mn-ea"/>
              </a:rPr>
              <a:t>. (2014). </a:t>
            </a:r>
            <a:r>
              <a:rPr lang="ko-KR" altLang="en-US" sz="1300" b="1" dirty="0">
                <a:latin typeface="+mn-ea"/>
                <a:ea typeface="+mn-ea"/>
              </a:rPr>
              <a:t>영화 흥행성과 예측을 위한 온라인 리뷰 </a:t>
            </a:r>
            <a:r>
              <a:rPr lang="ko-KR" altLang="en-US" sz="1300" b="1" dirty="0" err="1">
                <a:latin typeface="+mn-ea"/>
                <a:ea typeface="+mn-ea"/>
              </a:rPr>
              <a:t>마이닝</a:t>
            </a:r>
            <a:r>
              <a:rPr lang="ko-KR" altLang="en-US" sz="1300" b="1" dirty="0">
                <a:latin typeface="+mn-ea"/>
                <a:ea typeface="+mn-ea"/>
              </a:rPr>
              <a:t> 연구</a:t>
            </a:r>
            <a:r>
              <a:rPr lang="en-US" altLang="ko-KR" sz="1300" b="1" dirty="0">
                <a:latin typeface="+mn-ea"/>
                <a:ea typeface="+mn-ea"/>
              </a:rPr>
              <a:t>: </a:t>
            </a:r>
            <a:r>
              <a:rPr lang="ko-KR" altLang="en-US" sz="1300" b="1" dirty="0">
                <a:latin typeface="+mn-ea"/>
                <a:ea typeface="+mn-ea"/>
              </a:rPr>
              <a:t>개봉 첫 주 온라인 리뷰를 활용하여</a:t>
            </a:r>
            <a:r>
              <a:rPr lang="en-US" altLang="ko-KR" sz="1300" b="1" dirty="0">
                <a:latin typeface="+mn-ea"/>
                <a:ea typeface="+mn-ea"/>
              </a:rPr>
              <a:t>. Information Systems Review, 16(3), 113-134.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300" b="1" dirty="0" smtClean="0">
                <a:latin typeface="+mn-ea"/>
                <a:ea typeface="+mn-ea"/>
              </a:rPr>
              <a:t>문성민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 err="1">
                <a:latin typeface="+mn-ea"/>
                <a:ea typeface="+mn-ea"/>
              </a:rPr>
              <a:t>하효지</a:t>
            </a:r>
            <a:r>
              <a:rPr lang="en-US" altLang="ko-KR" sz="1300" b="1" dirty="0">
                <a:latin typeface="+mn-ea"/>
                <a:ea typeface="+mn-ea"/>
              </a:rPr>
              <a:t>, &amp; </a:t>
            </a:r>
            <a:r>
              <a:rPr lang="ko-KR" altLang="en-US" sz="1300" b="1" dirty="0">
                <a:latin typeface="+mn-ea"/>
                <a:ea typeface="+mn-ea"/>
              </a:rPr>
              <a:t>이경원</a:t>
            </a:r>
            <a:r>
              <a:rPr lang="en-US" altLang="ko-KR" sz="1300" b="1" dirty="0">
                <a:latin typeface="+mn-ea"/>
                <a:ea typeface="+mn-ea"/>
              </a:rPr>
              <a:t>. (2015). </a:t>
            </a:r>
            <a:r>
              <a:rPr lang="ko-KR" altLang="en-US" sz="1300" b="1" dirty="0">
                <a:latin typeface="+mn-ea"/>
                <a:ea typeface="+mn-ea"/>
              </a:rPr>
              <a:t>영화의 흥행 성과와 리뷰 감정어휘와의 관계 분석</a:t>
            </a:r>
            <a:r>
              <a:rPr lang="en-US" altLang="ko-KR" sz="1300" b="1" dirty="0">
                <a:latin typeface="+mn-ea"/>
                <a:ea typeface="+mn-ea"/>
              </a:rPr>
              <a:t>. Design Convergence Study 53 Vol.14. no.4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300" b="1" dirty="0" smtClean="0">
                <a:latin typeface="+mn-ea"/>
                <a:ea typeface="+mn-ea"/>
              </a:rPr>
              <a:t>이상훈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조장식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강창완</a:t>
            </a:r>
            <a:r>
              <a:rPr lang="en-US" altLang="ko-KR" sz="1300" b="1" dirty="0">
                <a:latin typeface="+mn-ea"/>
                <a:ea typeface="+mn-ea"/>
              </a:rPr>
              <a:t>, &amp; </a:t>
            </a:r>
            <a:r>
              <a:rPr lang="ko-KR" altLang="en-US" sz="1300" b="1" dirty="0">
                <a:latin typeface="+mn-ea"/>
                <a:ea typeface="+mn-ea"/>
              </a:rPr>
              <a:t>최승배</a:t>
            </a:r>
            <a:r>
              <a:rPr lang="en-US" altLang="ko-KR" sz="1300" b="1" dirty="0">
                <a:latin typeface="+mn-ea"/>
                <a:ea typeface="+mn-ea"/>
              </a:rPr>
              <a:t>. (2015). </a:t>
            </a:r>
            <a:r>
              <a:rPr lang="ko-KR" altLang="en-US" sz="1300" b="1" dirty="0">
                <a:latin typeface="+mn-ea"/>
                <a:ea typeface="+mn-ea"/>
              </a:rPr>
              <a:t>텍스트 </a:t>
            </a:r>
            <a:r>
              <a:rPr lang="ko-KR" altLang="en-US" sz="1300" b="1" dirty="0" err="1">
                <a:latin typeface="+mn-ea"/>
                <a:ea typeface="+mn-ea"/>
              </a:rPr>
              <a:t>마이닝을</a:t>
            </a:r>
            <a:r>
              <a:rPr lang="ko-KR" altLang="en-US" sz="1300" b="1" dirty="0">
                <a:latin typeface="+mn-ea"/>
                <a:ea typeface="+mn-ea"/>
              </a:rPr>
              <a:t> 활용한 영화흥행 예측 연구</a:t>
            </a:r>
            <a:r>
              <a:rPr lang="en-US" altLang="ko-KR" sz="1300" b="1" dirty="0">
                <a:latin typeface="+mn-ea"/>
                <a:ea typeface="+mn-ea"/>
              </a:rPr>
              <a:t>. </a:t>
            </a:r>
            <a:r>
              <a:rPr lang="ko-KR" altLang="en-US" sz="1300" b="1" dirty="0">
                <a:latin typeface="+mn-ea"/>
                <a:ea typeface="+mn-ea"/>
              </a:rPr>
              <a:t>한국데이터정보과학회지</a:t>
            </a:r>
            <a:r>
              <a:rPr lang="en-US" altLang="ko-KR" sz="1300" b="1" dirty="0">
                <a:latin typeface="+mn-ea"/>
                <a:ea typeface="+mn-ea"/>
              </a:rPr>
              <a:t>, 26(6), 1259-1269.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300" b="1" dirty="0" err="1" smtClean="0">
                <a:latin typeface="+mn-ea"/>
                <a:ea typeface="+mn-ea"/>
              </a:rPr>
              <a:t>Meenakshi</a:t>
            </a:r>
            <a:r>
              <a:rPr lang="en-US" altLang="ko-KR" sz="1300" b="1" dirty="0">
                <a:latin typeface="+mn-ea"/>
                <a:ea typeface="+mn-ea"/>
              </a:rPr>
              <a:t>, K., </a:t>
            </a:r>
            <a:r>
              <a:rPr lang="en-US" altLang="ko-KR" sz="1300" b="1" dirty="0" err="1">
                <a:latin typeface="+mn-ea"/>
                <a:ea typeface="+mn-ea"/>
              </a:rPr>
              <a:t>Maragatham</a:t>
            </a:r>
            <a:r>
              <a:rPr lang="en-US" altLang="ko-KR" sz="1300" b="1" dirty="0">
                <a:latin typeface="+mn-ea"/>
                <a:ea typeface="+mn-ea"/>
              </a:rPr>
              <a:t>, G., </a:t>
            </a:r>
            <a:r>
              <a:rPr lang="en-US" altLang="ko-KR" sz="1300" b="1" dirty="0" err="1">
                <a:latin typeface="+mn-ea"/>
                <a:ea typeface="+mn-ea"/>
              </a:rPr>
              <a:t>Agarwal</a:t>
            </a:r>
            <a:r>
              <a:rPr lang="en-US" altLang="ko-KR" sz="1300" b="1" dirty="0">
                <a:latin typeface="+mn-ea"/>
                <a:ea typeface="+mn-ea"/>
              </a:rPr>
              <a:t>, N., &amp; </a:t>
            </a:r>
            <a:r>
              <a:rPr lang="en-US" altLang="ko-KR" sz="1300" b="1" dirty="0" err="1">
                <a:latin typeface="+mn-ea"/>
                <a:ea typeface="+mn-ea"/>
              </a:rPr>
              <a:t>Ghosh</a:t>
            </a:r>
            <a:r>
              <a:rPr lang="en-US" altLang="ko-KR" sz="1300" b="1" dirty="0">
                <a:latin typeface="+mn-ea"/>
                <a:ea typeface="+mn-ea"/>
              </a:rPr>
              <a:t>, I. (2018, April). A Data mining Technique for Analyzing and Predicting the success of Movie. In Journal of Physics: Conference Series (Vol. 1000, No. 1, p. 012100). IOP Publishing</a:t>
            </a:r>
            <a:r>
              <a:rPr lang="en-US" altLang="ko-KR" sz="1300" b="1" dirty="0" smtClean="0">
                <a:latin typeface="+mn-ea"/>
                <a:ea typeface="+mn-ea"/>
              </a:rPr>
              <a:t>.</a:t>
            </a:r>
            <a:endParaRPr lang="en-US" altLang="ko-KR" sz="1300" b="1" dirty="0">
              <a:latin typeface="+mn-ea"/>
              <a:ea typeface="+mn-ea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300" b="1" dirty="0">
                <a:latin typeface="+mn-ea"/>
                <a:ea typeface="+mn-ea"/>
              </a:rPr>
              <a:t>Movie Success Prediction, </a:t>
            </a:r>
            <a:r>
              <a:rPr lang="en-US" altLang="ko-KR" sz="1300" b="1" dirty="0" err="1">
                <a:latin typeface="+mn-ea"/>
                <a:ea typeface="+mn-ea"/>
              </a:rPr>
              <a:t>Rakesh</a:t>
            </a:r>
            <a:r>
              <a:rPr lang="en-US" altLang="ko-KR" sz="1300" b="1" dirty="0">
                <a:latin typeface="+mn-ea"/>
                <a:ea typeface="+mn-ea"/>
              </a:rPr>
              <a:t> </a:t>
            </a:r>
            <a:r>
              <a:rPr lang="en-US" altLang="ko-KR" sz="1300" b="1" dirty="0" err="1">
                <a:latin typeface="+mn-ea"/>
                <a:ea typeface="+mn-ea"/>
              </a:rPr>
              <a:t>Parappa</a:t>
            </a:r>
            <a:endParaRPr lang="en-US" altLang="ko-KR" sz="1300" b="1" dirty="0">
              <a:latin typeface="+mn-ea"/>
              <a:ea typeface="+mn-ea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300" b="1" dirty="0" smtClean="0">
                <a:latin typeface="+mn-ea"/>
                <a:ea typeface="+mn-ea"/>
              </a:rPr>
              <a:t>Liu</a:t>
            </a:r>
            <a:r>
              <a:rPr lang="en-US" altLang="ko-KR" sz="1300" b="1" dirty="0">
                <a:latin typeface="+mn-ea"/>
                <a:ea typeface="+mn-ea"/>
              </a:rPr>
              <a:t>, T., Ding, X., Chen, Y., Chen, H., &amp; </a:t>
            </a:r>
            <a:r>
              <a:rPr lang="en-US" altLang="ko-KR" sz="1300" b="1" dirty="0" err="1">
                <a:latin typeface="+mn-ea"/>
                <a:ea typeface="+mn-ea"/>
              </a:rPr>
              <a:t>Guo</a:t>
            </a:r>
            <a:r>
              <a:rPr lang="en-US" altLang="ko-KR" sz="1300" b="1" dirty="0">
                <a:latin typeface="+mn-ea"/>
                <a:ea typeface="+mn-ea"/>
              </a:rPr>
              <a:t>, M. (2016). Predicting movie Box-office revenues by exploiting large-scale social media content. Multimedia Tools and Applications, 75(3), 1509-1528.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300" b="1" dirty="0" err="1" smtClean="0">
                <a:latin typeface="+mn-ea"/>
                <a:ea typeface="+mn-ea"/>
              </a:rPr>
              <a:t>Yoo</a:t>
            </a:r>
            <a:r>
              <a:rPr lang="en-US" altLang="ko-KR" sz="1300" b="1" dirty="0">
                <a:latin typeface="+mn-ea"/>
                <a:ea typeface="+mn-ea"/>
              </a:rPr>
              <a:t>, S., </a:t>
            </a:r>
            <a:r>
              <a:rPr lang="en-US" altLang="ko-KR" sz="1300" b="1" dirty="0" err="1">
                <a:latin typeface="+mn-ea"/>
                <a:ea typeface="+mn-ea"/>
              </a:rPr>
              <a:t>Kanter</a:t>
            </a:r>
            <a:r>
              <a:rPr lang="en-US" altLang="ko-KR" sz="1300" b="1" dirty="0">
                <a:latin typeface="+mn-ea"/>
                <a:ea typeface="+mn-ea"/>
              </a:rPr>
              <a:t>, R., &amp; Cummings, D. (2011). Predicting Movie Revenue from </a:t>
            </a:r>
            <a:r>
              <a:rPr lang="en-US" altLang="ko-KR" sz="1300" b="1" dirty="0" err="1">
                <a:latin typeface="+mn-ea"/>
                <a:ea typeface="+mn-ea"/>
              </a:rPr>
              <a:t>IMDb</a:t>
            </a:r>
            <a:r>
              <a:rPr lang="en-US" altLang="ko-KR" sz="1300" b="1" dirty="0">
                <a:latin typeface="+mn-ea"/>
                <a:ea typeface="+mn-ea"/>
              </a:rPr>
              <a:t> Data. Stanford University.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300" b="1" dirty="0" err="1" smtClean="0">
                <a:latin typeface="+mn-ea"/>
                <a:ea typeface="+mn-ea"/>
              </a:rPr>
              <a:t>Akhter</a:t>
            </a:r>
            <a:r>
              <a:rPr lang="en-US" altLang="ko-KR" sz="1300" b="1" dirty="0">
                <a:latin typeface="+mn-ea"/>
                <a:ea typeface="+mn-ea"/>
              </a:rPr>
              <a:t>, M., Jackson, E., </a:t>
            </a:r>
            <a:r>
              <a:rPr lang="en-US" altLang="ko-KR" sz="1300" b="1" dirty="0" err="1">
                <a:latin typeface="+mn-ea"/>
                <a:ea typeface="+mn-ea"/>
              </a:rPr>
              <a:t>Rahman</a:t>
            </a:r>
            <a:r>
              <a:rPr lang="en-US" altLang="ko-KR" sz="1300" b="1" dirty="0">
                <a:latin typeface="+mn-ea"/>
                <a:ea typeface="+mn-ea"/>
              </a:rPr>
              <a:t>, M. A., &amp; Chang, L. J. Predicting Movie Success Using Machine Learning Algorithms.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300" b="1" dirty="0" err="1" smtClean="0">
                <a:latin typeface="+mn-ea"/>
                <a:ea typeface="+mn-ea"/>
              </a:rPr>
              <a:t>Latif</a:t>
            </a:r>
            <a:r>
              <a:rPr lang="en-US" altLang="ko-KR" sz="1300" b="1" dirty="0">
                <a:latin typeface="+mn-ea"/>
                <a:ea typeface="+mn-ea"/>
              </a:rPr>
              <a:t>, M. H., &amp; </a:t>
            </a:r>
            <a:r>
              <a:rPr lang="en-US" altLang="ko-KR" sz="1300" b="1" dirty="0" err="1">
                <a:latin typeface="+mn-ea"/>
                <a:ea typeface="+mn-ea"/>
              </a:rPr>
              <a:t>Afzal</a:t>
            </a:r>
            <a:r>
              <a:rPr lang="en-US" altLang="ko-KR" sz="1300" b="1" dirty="0">
                <a:latin typeface="+mn-ea"/>
                <a:ea typeface="+mn-ea"/>
              </a:rPr>
              <a:t>, H. (2016). Prediction of movies popularity using machine learning techniques. International Journal of Computer Science and Network Security (IJCSNS), 16(8), 127</a:t>
            </a:r>
            <a:r>
              <a:rPr lang="en-US" altLang="ko-KR" sz="1300" b="1" dirty="0" smtClean="0">
                <a:latin typeface="+mn-ea"/>
                <a:ea typeface="+mn-ea"/>
              </a:rPr>
              <a:t>.</a:t>
            </a:r>
            <a:endParaRPr lang="en-US" altLang="ko-KR" sz="13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489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3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5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78;p20"/>
          <p:cNvSpPr txBox="1">
            <a:spLocks/>
          </p:cNvSpPr>
          <p:nvPr/>
        </p:nvSpPr>
        <p:spPr>
          <a:xfrm>
            <a:off x="729450" y="1152400"/>
            <a:ext cx="7021200" cy="3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ko-KR" altLang="en-US" sz="3600" dirty="0">
                <a:solidFill>
                  <a:srgbClr val="FFFFFF"/>
                </a:solidFill>
                <a:latin typeface="맑은 고딕"/>
                <a:ea typeface="맑은 고딕"/>
              </a:rPr>
              <a:t>감사합니다</a:t>
            </a:r>
            <a:r>
              <a:rPr lang="en-US" altLang="ko-KR" sz="3600" dirty="0">
                <a:solidFill>
                  <a:srgbClr val="FFFFFF"/>
                </a:solidFill>
                <a:latin typeface="맑은 고딕"/>
                <a:ea typeface="맑은 고딕"/>
              </a:rPr>
              <a:t>.</a:t>
            </a:r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5723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1.1 </a:t>
            </a:r>
            <a:r>
              <a:rPr lang="ko-KR" altLang="en-US" dirty="0"/>
              <a:t>연구의 배경 및 필요성</a:t>
            </a:r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1. </a:t>
            </a:r>
            <a:r>
              <a:rPr lang="ko-KR" altLang="en-US" sz="2000" dirty="0" smtClean="0"/>
              <a:t>서론</a:t>
            </a:r>
            <a:endParaRPr lang="ko-KR" altLang="en-US" sz="2000" dirty="0"/>
          </a:p>
        </p:txBody>
      </p:sp>
      <p:sp>
        <p:nvSpPr>
          <p:cNvPr id="8" name="직사각형 7"/>
          <p:cNvSpPr/>
          <p:nvPr/>
        </p:nvSpPr>
        <p:spPr>
          <a:xfrm>
            <a:off x="4098357" y="5546997"/>
            <a:ext cx="4162927" cy="298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altLang="ko-KR" sz="1000" b="1" dirty="0">
                <a:latin typeface="굴림체" pitchFamily="49" charset="-127"/>
                <a:ea typeface="굴림체" pitchFamily="49" charset="-127"/>
              </a:rPr>
              <a:t>2018</a:t>
            </a:r>
            <a:r>
              <a:rPr lang="ko-KR" altLang="en-US" sz="1000" b="1" dirty="0">
                <a:latin typeface="굴림체" pitchFamily="49" charset="-127"/>
                <a:ea typeface="굴림체" pitchFamily="49" charset="-127"/>
              </a:rPr>
              <a:t>년 한국 영화산업 결산 </a:t>
            </a:r>
            <a:r>
              <a:rPr lang="en-US" altLang="ko-KR" sz="1000" b="1" dirty="0" smtClean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000" b="1" dirty="0" smtClean="0">
                <a:latin typeface="굴림체" pitchFamily="49" charset="-127"/>
                <a:ea typeface="굴림체" pitchFamily="49" charset="-127"/>
              </a:rPr>
              <a:t>영화진흥위원회 영화정책연구원</a:t>
            </a:r>
            <a:r>
              <a:rPr lang="en-US" altLang="ko-KR" sz="1000" b="1" dirty="0" smtClean="0">
                <a:latin typeface="굴림체" pitchFamily="49" charset="-127"/>
                <a:ea typeface="굴림체" pitchFamily="49" charset="-127"/>
              </a:rPr>
              <a:t>, 2018)</a:t>
            </a:r>
            <a:endParaRPr lang="ko-KR" altLang="en-US" sz="1000" b="1" dirty="0">
              <a:latin typeface="굴림체" pitchFamily="49" charset="-127"/>
              <a:ea typeface="굴림체" pitchFamily="49" charset="-127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6" b="3444"/>
          <a:stretch/>
        </p:blipFill>
        <p:spPr bwMode="auto">
          <a:xfrm>
            <a:off x="874489" y="1761702"/>
            <a:ext cx="7395023" cy="378483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945772" y="5132284"/>
            <a:ext cx="7236000" cy="360000"/>
          </a:xfrm>
          <a:prstGeom prst="rect">
            <a:avLst/>
          </a:prstGeom>
          <a:noFill/>
          <a:ln w="3810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586358" y="5132283"/>
            <a:ext cx="612000" cy="360000"/>
          </a:xfrm>
          <a:prstGeom prst="rect">
            <a:avLst/>
          </a:prstGeom>
          <a:solidFill>
            <a:srgbClr val="EB5600">
              <a:alpha val="38824"/>
            </a:srgbClr>
          </a:solidFill>
          <a:ln w="3810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92509" y="5948312"/>
            <a:ext cx="7758981" cy="548756"/>
          </a:xfrm>
          <a:prstGeom prst="roundRect">
            <a:avLst/>
          </a:prstGeom>
          <a:solidFill>
            <a:schemeClr val="tx1">
              <a:lumMod val="75000"/>
            </a:schemeClr>
          </a:solidFill>
          <a:ln w="38100">
            <a:solidFill>
              <a:schemeClr val="tx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최근 한국영화 투자수익률의 부진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3444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27121" y="1744579"/>
            <a:ext cx="8289758" cy="4824663"/>
          </a:xfrm>
          <a:prstGeom prst="roundRect">
            <a:avLst/>
          </a:prstGeom>
          <a:noFill/>
          <a:ln>
            <a:solidFill>
              <a:schemeClr val="bg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1.2 </a:t>
            </a:r>
            <a:r>
              <a:rPr lang="ko-KR" altLang="en-US" dirty="0" smtClean="0"/>
              <a:t>연구 문제 및 가설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1. </a:t>
            </a:r>
            <a:r>
              <a:rPr lang="ko-KR" altLang="en-US" sz="2000" dirty="0" smtClean="0"/>
              <a:t>서론</a:t>
            </a:r>
            <a:endParaRPr lang="ko-KR" altLang="en-US" sz="2000" dirty="0"/>
          </a:p>
        </p:txBody>
      </p:sp>
      <p:grpSp>
        <p:nvGrpSpPr>
          <p:cNvPr id="142" name="그룹 141"/>
          <p:cNvGrpSpPr/>
          <p:nvPr/>
        </p:nvGrpSpPr>
        <p:grpSpPr>
          <a:xfrm>
            <a:off x="1989395" y="5084251"/>
            <a:ext cx="1944000" cy="324000"/>
            <a:chOff x="1989395" y="5081888"/>
            <a:chExt cx="1944000" cy="324000"/>
          </a:xfrm>
        </p:grpSpPr>
        <p:sp>
          <p:nvSpPr>
            <p:cNvPr id="127" name="직사각형 16"/>
            <p:cNvSpPr/>
            <p:nvPr/>
          </p:nvSpPr>
          <p:spPr>
            <a:xfrm flipH="1">
              <a:off x="1989395" y="5081888"/>
              <a:ext cx="1944000" cy="324000"/>
            </a:xfrm>
            <a:custGeom>
              <a:avLst/>
              <a:gdLst>
                <a:gd name="connsiteX0" fmla="*/ 0 w 1671099"/>
                <a:gd name="connsiteY0" fmla="*/ 0 h 432000"/>
                <a:gd name="connsiteX1" fmla="*/ 1671099 w 1671099"/>
                <a:gd name="connsiteY1" fmla="*/ 0 h 432000"/>
                <a:gd name="connsiteX2" fmla="*/ 1671099 w 1671099"/>
                <a:gd name="connsiteY2" fmla="*/ 432000 h 432000"/>
                <a:gd name="connsiteX3" fmla="*/ 0 w 1671099"/>
                <a:gd name="connsiteY3" fmla="*/ 432000 h 432000"/>
                <a:gd name="connsiteX4" fmla="*/ 0 w 1671099"/>
                <a:gd name="connsiteY4" fmla="*/ 0 h 432000"/>
                <a:gd name="connsiteX0" fmla="*/ 0 w 1671099"/>
                <a:gd name="connsiteY0" fmla="*/ 0 h 432000"/>
                <a:gd name="connsiteX1" fmla="*/ 1671099 w 1671099"/>
                <a:gd name="connsiteY1" fmla="*/ 0 h 432000"/>
                <a:gd name="connsiteX2" fmla="*/ 1671099 w 1671099"/>
                <a:gd name="connsiteY2" fmla="*/ 432000 h 432000"/>
                <a:gd name="connsiteX3" fmla="*/ 192505 w 1671099"/>
                <a:gd name="connsiteY3" fmla="*/ 432000 h 432000"/>
                <a:gd name="connsiteX4" fmla="*/ 0 w 1671099"/>
                <a:gd name="connsiteY4" fmla="*/ 0 h 4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1099" h="432000">
                  <a:moveTo>
                    <a:pt x="0" y="0"/>
                  </a:moveTo>
                  <a:lnTo>
                    <a:pt x="1671099" y="0"/>
                  </a:lnTo>
                  <a:lnTo>
                    <a:pt x="1671099" y="432000"/>
                  </a:lnTo>
                  <a:lnTo>
                    <a:pt x="192505" y="43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 smtClean="0">
                  <a:solidFill>
                    <a:schemeClr val="accent1"/>
                  </a:solidFill>
                  <a:latin typeface="+mn-ea"/>
                </a:rPr>
                <a:t>개봉 전 반응</a:t>
              </a:r>
              <a:endParaRPr lang="ko-KR" altLang="en-US" sz="16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 flipH="1">
              <a:off x="3736245" y="5127525"/>
              <a:ext cx="57349" cy="45879"/>
            </a:xfrm>
            <a:prstGeom prst="ellipse">
              <a:avLst/>
            </a:prstGeom>
            <a:solidFill>
              <a:srgbClr val="E94B2B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152" name="그룹 151"/>
          <p:cNvGrpSpPr/>
          <p:nvPr/>
        </p:nvGrpSpPr>
        <p:grpSpPr>
          <a:xfrm>
            <a:off x="861274" y="5084251"/>
            <a:ext cx="1080000" cy="1080000"/>
            <a:chOff x="861274" y="5084251"/>
            <a:chExt cx="1080000" cy="108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타원 14"/>
            <p:cNvSpPr/>
            <p:nvPr/>
          </p:nvSpPr>
          <p:spPr>
            <a:xfrm flipH="1">
              <a:off x="861274" y="5084251"/>
              <a:ext cx="1080000" cy="1080000"/>
            </a:xfrm>
            <a:prstGeom prst="ellipse">
              <a:avLst/>
            </a:prstGeom>
            <a:solidFill>
              <a:srgbClr val="E94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274" y="5354251"/>
              <a:ext cx="540000" cy="540000"/>
            </a:xfrm>
            <a:prstGeom prst="rect">
              <a:avLst/>
            </a:prstGeom>
          </p:spPr>
        </p:pic>
      </p:grpSp>
      <p:grpSp>
        <p:nvGrpSpPr>
          <p:cNvPr id="140" name="그룹 139"/>
          <p:cNvGrpSpPr/>
          <p:nvPr/>
        </p:nvGrpSpPr>
        <p:grpSpPr>
          <a:xfrm>
            <a:off x="1989395" y="2149569"/>
            <a:ext cx="1944000" cy="324000"/>
            <a:chOff x="1989395" y="2147206"/>
            <a:chExt cx="1944000" cy="324000"/>
          </a:xfrm>
        </p:grpSpPr>
        <p:sp>
          <p:nvSpPr>
            <p:cNvPr id="17" name="직사각형 16"/>
            <p:cNvSpPr/>
            <p:nvPr/>
          </p:nvSpPr>
          <p:spPr>
            <a:xfrm flipH="1">
              <a:off x="1989395" y="2147206"/>
              <a:ext cx="1944000" cy="324000"/>
            </a:xfrm>
            <a:custGeom>
              <a:avLst/>
              <a:gdLst>
                <a:gd name="connsiteX0" fmla="*/ 0 w 1671099"/>
                <a:gd name="connsiteY0" fmla="*/ 0 h 432000"/>
                <a:gd name="connsiteX1" fmla="*/ 1671099 w 1671099"/>
                <a:gd name="connsiteY1" fmla="*/ 0 h 432000"/>
                <a:gd name="connsiteX2" fmla="*/ 1671099 w 1671099"/>
                <a:gd name="connsiteY2" fmla="*/ 432000 h 432000"/>
                <a:gd name="connsiteX3" fmla="*/ 0 w 1671099"/>
                <a:gd name="connsiteY3" fmla="*/ 432000 h 432000"/>
                <a:gd name="connsiteX4" fmla="*/ 0 w 1671099"/>
                <a:gd name="connsiteY4" fmla="*/ 0 h 432000"/>
                <a:gd name="connsiteX0" fmla="*/ 0 w 1671099"/>
                <a:gd name="connsiteY0" fmla="*/ 0 h 432000"/>
                <a:gd name="connsiteX1" fmla="*/ 1671099 w 1671099"/>
                <a:gd name="connsiteY1" fmla="*/ 0 h 432000"/>
                <a:gd name="connsiteX2" fmla="*/ 1671099 w 1671099"/>
                <a:gd name="connsiteY2" fmla="*/ 432000 h 432000"/>
                <a:gd name="connsiteX3" fmla="*/ 192505 w 1671099"/>
                <a:gd name="connsiteY3" fmla="*/ 432000 h 432000"/>
                <a:gd name="connsiteX4" fmla="*/ 0 w 1671099"/>
                <a:gd name="connsiteY4" fmla="*/ 0 h 4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1099" h="432000">
                  <a:moveTo>
                    <a:pt x="0" y="0"/>
                  </a:moveTo>
                  <a:lnTo>
                    <a:pt x="1671099" y="0"/>
                  </a:lnTo>
                  <a:lnTo>
                    <a:pt x="1671099" y="432000"/>
                  </a:lnTo>
                  <a:lnTo>
                    <a:pt x="192505" y="43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 smtClean="0">
                  <a:solidFill>
                    <a:schemeClr val="accent1"/>
                  </a:solidFill>
                  <a:latin typeface="+mn-ea"/>
                </a:rPr>
                <a:t>영화의 특성</a:t>
              </a:r>
              <a:endParaRPr lang="ko-KR" altLang="en-US" sz="16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 flipH="1">
              <a:off x="3736245" y="2195334"/>
              <a:ext cx="57349" cy="57349"/>
            </a:xfrm>
            <a:prstGeom prst="ellipse">
              <a:avLst/>
            </a:prstGeom>
            <a:solidFill>
              <a:srgbClr val="E94B2B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150" name="그룹 149"/>
          <p:cNvGrpSpPr/>
          <p:nvPr/>
        </p:nvGrpSpPr>
        <p:grpSpPr>
          <a:xfrm>
            <a:off x="861274" y="2149569"/>
            <a:ext cx="1080000" cy="1080000"/>
            <a:chOff x="861274" y="2149569"/>
            <a:chExt cx="1080000" cy="108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타원 32"/>
            <p:cNvSpPr/>
            <p:nvPr/>
          </p:nvSpPr>
          <p:spPr>
            <a:xfrm flipH="1">
              <a:off x="861274" y="2149569"/>
              <a:ext cx="1080000" cy="1080000"/>
            </a:xfrm>
            <a:prstGeom prst="ellipse">
              <a:avLst/>
            </a:prstGeom>
            <a:solidFill>
              <a:srgbClr val="E94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274" y="2419569"/>
              <a:ext cx="540000" cy="540000"/>
            </a:xfrm>
            <a:prstGeom prst="rect">
              <a:avLst/>
            </a:prstGeom>
          </p:spPr>
        </p:pic>
      </p:grpSp>
      <p:grpSp>
        <p:nvGrpSpPr>
          <p:cNvPr id="141" name="그룹 140"/>
          <p:cNvGrpSpPr/>
          <p:nvPr/>
        </p:nvGrpSpPr>
        <p:grpSpPr>
          <a:xfrm>
            <a:off x="1989395" y="3616910"/>
            <a:ext cx="1944000" cy="324000"/>
            <a:chOff x="1989395" y="3614547"/>
            <a:chExt cx="1944000" cy="324000"/>
          </a:xfrm>
        </p:grpSpPr>
        <p:sp>
          <p:nvSpPr>
            <p:cNvPr id="126" name="직사각형 16"/>
            <p:cNvSpPr/>
            <p:nvPr/>
          </p:nvSpPr>
          <p:spPr>
            <a:xfrm flipH="1">
              <a:off x="1989395" y="3614547"/>
              <a:ext cx="1944000" cy="324000"/>
            </a:xfrm>
            <a:custGeom>
              <a:avLst/>
              <a:gdLst>
                <a:gd name="connsiteX0" fmla="*/ 0 w 1671099"/>
                <a:gd name="connsiteY0" fmla="*/ 0 h 432000"/>
                <a:gd name="connsiteX1" fmla="*/ 1671099 w 1671099"/>
                <a:gd name="connsiteY1" fmla="*/ 0 h 432000"/>
                <a:gd name="connsiteX2" fmla="*/ 1671099 w 1671099"/>
                <a:gd name="connsiteY2" fmla="*/ 432000 h 432000"/>
                <a:gd name="connsiteX3" fmla="*/ 0 w 1671099"/>
                <a:gd name="connsiteY3" fmla="*/ 432000 h 432000"/>
                <a:gd name="connsiteX4" fmla="*/ 0 w 1671099"/>
                <a:gd name="connsiteY4" fmla="*/ 0 h 432000"/>
                <a:gd name="connsiteX0" fmla="*/ 0 w 1671099"/>
                <a:gd name="connsiteY0" fmla="*/ 0 h 432000"/>
                <a:gd name="connsiteX1" fmla="*/ 1671099 w 1671099"/>
                <a:gd name="connsiteY1" fmla="*/ 0 h 432000"/>
                <a:gd name="connsiteX2" fmla="*/ 1671099 w 1671099"/>
                <a:gd name="connsiteY2" fmla="*/ 432000 h 432000"/>
                <a:gd name="connsiteX3" fmla="*/ 192505 w 1671099"/>
                <a:gd name="connsiteY3" fmla="*/ 432000 h 432000"/>
                <a:gd name="connsiteX4" fmla="*/ 0 w 1671099"/>
                <a:gd name="connsiteY4" fmla="*/ 0 h 4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1099" h="432000">
                  <a:moveTo>
                    <a:pt x="0" y="0"/>
                  </a:moveTo>
                  <a:lnTo>
                    <a:pt x="1671099" y="0"/>
                  </a:lnTo>
                  <a:lnTo>
                    <a:pt x="1671099" y="432000"/>
                  </a:lnTo>
                  <a:lnTo>
                    <a:pt x="192505" y="43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 smtClean="0">
                  <a:solidFill>
                    <a:schemeClr val="accent1"/>
                  </a:solidFill>
                  <a:latin typeface="+mn-ea"/>
                </a:rPr>
                <a:t>개봉 시기</a:t>
              </a:r>
              <a:endParaRPr lang="ko-KR" altLang="en-US" sz="16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 flipH="1">
              <a:off x="3736245" y="3665039"/>
              <a:ext cx="57349" cy="45879"/>
            </a:xfrm>
            <a:prstGeom prst="ellipse">
              <a:avLst/>
            </a:prstGeom>
            <a:solidFill>
              <a:srgbClr val="E94B2B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151" name="그룹 150"/>
          <p:cNvGrpSpPr/>
          <p:nvPr/>
        </p:nvGrpSpPr>
        <p:grpSpPr>
          <a:xfrm>
            <a:off x="861274" y="3616910"/>
            <a:ext cx="1080000" cy="1080000"/>
            <a:chOff x="861274" y="3616910"/>
            <a:chExt cx="1080000" cy="108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타원 13"/>
            <p:cNvSpPr/>
            <p:nvPr/>
          </p:nvSpPr>
          <p:spPr>
            <a:xfrm flipH="1">
              <a:off x="861274" y="3616910"/>
              <a:ext cx="1080000" cy="1080000"/>
            </a:xfrm>
            <a:prstGeom prst="ellipse">
              <a:avLst/>
            </a:prstGeom>
            <a:solidFill>
              <a:srgbClr val="E94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274" y="3886910"/>
              <a:ext cx="540000" cy="540000"/>
            </a:xfrm>
            <a:prstGeom prst="rect">
              <a:avLst/>
            </a:prstGeom>
          </p:spPr>
        </p:pic>
      </p:grpSp>
      <p:grpSp>
        <p:nvGrpSpPr>
          <p:cNvPr id="149" name="그룹 148"/>
          <p:cNvGrpSpPr/>
          <p:nvPr/>
        </p:nvGrpSpPr>
        <p:grpSpPr>
          <a:xfrm>
            <a:off x="7202726" y="3616910"/>
            <a:ext cx="1080000" cy="1080000"/>
            <a:chOff x="7202726" y="3616910"/>
            <a:chExt cx="1080000" cy="108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2" name="타원 71"/>
            <p:cNvSpPr/>
            <p:nvPr/>
          </p:nvSpPr>
          <p:spPr>
            <a:xfrm flipH="1">
              <a:off x="7202726" y="3616910"/>
              <a:ext cx="1080000" cy="10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9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2726" y="3886910"/>
              <a:ext cx="540000" cy="540000"/>
            </a:xfrm>
            <a:prstGeom prst="rect">
              <a:avLst/>
            </a:prstGeom>
          </p:spPr>
        </p:pic>
      </p:grpSp>
      <p:grpSp>
        <p:nvGrpSpPr>
          <p:cNvPr id="143" name="그룹 142"/>
          <p:cNvGrpSpPr/>
          <p:nvPr/>
        </p:nvGrpSpPr>
        <p:grpSpPr>
          <a:xfrm>
            <a:off x="5897132" y="3616910"/>
            <a:ext cx="1260000" cy="324000"/>
            <a:chOff x="5897132" y="3614547"/>
            <a:chExt cx="1260000" cy="324000"/>
          </a:xfrm>
        </p:grpSpPr>
        <p:sp>
          <p:nvSpPr>
            <p:cNvPr id="128" name="직사각형 16"/>
            <p:cNvSpPr/>
            <p:nvPr/>
          </p:nvSpPr>
          <p:spPr>
            <a:xfrm>
              <a:off x="5897132" y="3614547"/>
              <a:ext cx="1260000" cy="324000"/>
            </a:xfrm>
            <a:custGeom>
              <a:avLst/>
              <a:gdLst>
                <a:gd name="connsiteX0" fmla="*/ 0 w 1671099"/>
                <a:gd name="connsiteY0" fmla="*/ 0 h 432000"/>
                <a:gd name="connsiteX1" fmla="*/ 1671099 w 1671099"/>
                <a:gd name="connsiteY1" fmla="*/ 0 h 432000"/>
                <a:gd name="connsiteX2" fmla="*/ 1671099 w 1671099"/>
                <a:gd name="connsiteY2" fmla="*/ 432000 h 432000"/>
                <a:gd name="connsiteX3" fmla="*/ 0 w 1671099"/>
                <a:gd name="connsiteY3" fmla="*/ 432000 h 432000"/>
                <a:gd name="connsiteX4" fmla="*/ 0 w 1671099"/>
                <a:gd name="connsiteY4" fmla="*/ 0 h 432000"/>
                <a:gd name="connsiteX0" fmla="*/ 0 w 1671099"/>
                <a:gd name="connsiteY0" fmla="*/ 0 h 432000"/>
                <a:gd name="connsiteX1" fmla="*/ 1671099 w 1671099"/>
                <a:gd name="connsiteY1" fmla="*/ 0 h 432000"/>
                <a:gd name="connsiteX2" fmla="*/ 1671099 w 1671099"/>
                <a:gd name="connsiteY2" fmla="*/ 432000 h 432000"/>
                <a:gd name="connsiteX3" fmla="*/ 192505 w 1671099"/>
                <a:gd name="connsiteY3" fmla="*/ 432000 h 432000"/>
                <a:gd name="connsiteX4" fmla="*/ 0 w 1671099"/>
                <a:gd name="connsiteY4" fmla="*/ 0 h 4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1099" h="432000">
                  <a:moveTo>
                    <a:pt x="0" y="0"/>
                  </a:moveTo>
                  <a:lnTo>
                    <a:pt x="1671099" y="0"/>
                  </a:lnTo>
                  <a:lnTo>
                    <a:pt x="1671099" y="432000"/>
                  </a:lnTo>
                  <a:lnTo>
                    <a:pt x="192505" y="43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600" b="1" dirty="0" smtClean="0">
                  <a:solidFill>
                    <a:schemeClr val="accent1"/>
                  </a:solidFill>
                  <a:latin typeface="+mn-ea"/>
                </a:rPr>
                <a:t> 관객 수</a:t>
              </a:r>
              <a:endParaRPr lang="ko-KR" altLang="en-US" sz="16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92" name="타원 91"/>
            <p:cNvSpPr/>
            <p:nvPr/>
          </p:nvSpPr>
          <p:spPr>
            <a:xfrm>
              <a:off x="5976066" y="3665039"/>
              <a:ext cx="57349" cy="57349"/>
            </a:xfrm>
            <a:prstGeom prst="ellipse">
              <a:avLst/>
            </a:prstGeom>
            <a:solidFill>
              <a:srgbClr val="E94B2B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600">
                <a:solidFill>
                  <a:schemeClr val="accent1"/>
                </a:solidFill>
                <a:latin typeface="+mn-ea"/>
              </a:endParaRPr>
            </a:p>
          </p:txBody>
        </p:sp>
      </p:grpSp>
      <p:cxnSp>
        <p:nvCxnSpPr>
          <p:cNvPr id="83" name="꺾인 연결선 82"/>
          <p:cNvCxnSpPr>
            <a:stCxn id="92" idx="2"/>
          </p:cNvCxnSpPr>
          <p:nvPr/>
        </p:nvCxnSpPr>
        <p:spPr>
          <a:xfrm rot="10800000">
            <a:off x="3761808" y="2220029"/>
            <a:ext cx="2214259" cy="1476048"/>
          </a:xfrm>
          <a:prstGeom prst="bentConnector3">
            <a:avLst>
              <a:gd name="adj1" fmla="val 50000"/>
            </a:avLst>
          </a:prstGeom>
          <a:ln>
            <a:solidFill>
              <a:srgbClr val="E94B2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꺾인 연결선 111"/>
          <p:cNvCxnSpPr/>
          <p:nvPr/>
        </p:nvCxnSpPr>
        <p:spPr>
          <a:xfrm rot="10800000" flipV="1">
            <a:off x="3761802" y="3690343"/>
            <a:ext cx="2135331" cy="1459196"/>
          </a:xfrm>
          <a:prstGeom prst="bentConnector3">
            <a:avLst>
              <a:gd name="adj1" fmla="val 29693"/>
            </a:avLst>
          </a:prstGeom>
          <a:ln>
            <a:solidFill>
              <a:srgbClr val="E94B2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3764919" y="3688737"/>
            <a:ext cx="2219546" cy="945"/>
          </a:xfrm>
          <a:prstGeom prst="line">
            <a:avLst/>
          </a:prstGeom>
          <a:ln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-493295" y="80611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421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모서리가 둥근 직사각형 156"/>
          <p:cNvSpPr/>
          <p:nvPr/>
        </p:nvSpPr>
        <p:spPr>
          <a:xfrm>
            <a:off x="287676" y="960627"/>
            <a:ext cx="8568648" cy="5608615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10000"/>
                <a:lumOff val="90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2. </a:t>
            </a:r>
            <a:r>
              <a:rPr lang="ko-KR" altLang="en-US" sz="2000" dirty="0" smtClean="0"/>
              <a:t>연구  절</a:t>
            </a:r>
            <a:r>
              <a:rPr lang="ko-KR" altLang="en-US" sz="2000" dirty="0"/>
              <a:t>차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2080" y="-664770"/>
            <a:ext cx="1625397" cy="1625397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2275598" y="3792163"/>
            <a:ext cx="1080000" cy="1440040"/>
            <a:chOff x="2290966" y="3792163"/>
            <a:chExt cx="1080000" cy="1440040"/>
          </a:xfrm>
        </p:grpSpPr>
        <p:grpSp>
          <p:nvGrpSpPr>
            <p:cNvPr id="4" name="그룹 3"/>
            <p:cNvGrpSpPr/>
            <p:nvPr/>
          </p:nvGrpSpPr>
          <p:grpSpPr>
            <a:xfrm>
              <a:off x="2290966" y="4152203"/>
              <a:ext cx="1080000" cy="1080000"/>
              <a:chOff x="2006156" y="4152203"/>
              <a:chExt cx="1080000" cy="1080000"/>
            </a:xfrm>
          </p:grpSpPr>
          <p:sp>
            <p:nvSpPr>
              <p:cNvPr id="66" name="타원 65"/>
              <p:cNvSpPr/>
              <p:nvPr/>
            </p:nvSpPr>
            <p:spPr>
              <a:xfrm flipV="1">
                <a:off x="2006156" y="4152203"/>
                <a:ext cx="1080000" cy="1080000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3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76156" y="4422203"/>
                <a:ext cx="540000" cy="540000"/>
              </a:xfrm>
              <a:prstGeom prst="rect">
                <a:avLst/>
              </a:prstGeom>
            </p:spPr>
          </p:pic>
        </p:grpSp>
        <p:cxnSp>
          <p:nvCxnSpPr>
            <p:cNvPr id="67" name="직선 연결선 66"/>
            <p:cNvCxnSpPr/>
            <p:nvPr/>
          </p:nvCxnSpPr>
          <p:spPr>
            <a:xfrm>
              <a:off x="2830966" y="3792163"/>
              <a:ext cx="0" cy="28803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 w="sm" len="sm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>
            <a:off x="4391917" y="3792163"/>
            <a:ext cx="1080000" cy="1440040"/>
            <a:chOff x="4414969" y="3792163"/>
            <a:chExt cx="1080000" cy="1440040"/>
          </a:xfrm>
        </p:grpSpPr>
        <p:cxnSp>
          <p:nvCxnSpPr>
            <p:cNvPr id="78" name="직선 연결선 77"/>
            <p:cNvCxnSpPr/>
            <p:nvPr/>
          </p:nvCxnSpPr>
          <p:spPr>
            <a:xfrm>
              <a:off x="4954969" y="3792163"/>
              <a:ext cx="0" cy="288032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  <a:tailEnd type="oval" w="sm" len="sm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/>
            <p:cNvGrpSpPr/>
            <p:nvPr/>
          </p:nvGrpSpPr>
          <p:grpSpPr>
            <a:xfrm>
              <a:off x="4414969" y="4152203"/>
              <a:ext cx="1080000" cy="1080000"/>
              <a:chOff x="3860339" y="4152203"/>
              <a:chExt cx="1080000" cy="1080000"/>
            </a:xfrm>
          </p:grpSpPr>
          <p:sp>
            <p:nvSpPr>
              <p:cNvPr id="77" name="타원 76"/>
              <p:cNvSpPr/>
              <p:nvPr/>
            </p:nvSpPr>
            <p:spPr>
              <a:xfrm flipV="1">
                <a:off x="3860339" y="4152203"/>
                <a:ext cx="1080000" cy="1080000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accent5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0339" y="4422203"/>
                <a:ext cx="540000" cy="540000"/>
              </a:xfrm>
              <a:prstGeom prst="rect">
                <a:avLst/>
              </a:prstGeom>
            </p:spPr>
          </p:pic>
        </p:grpSp>
      </p:grpSp>
      <p:grpSp>
        <p:nvGrpSpPr>
          <p:cNvPr id="15" name="그룹 14"/>
          <p:cNvGrpSpPr/>
          <p:nvPr/>
        </p:nvGrpSpPr>
        <p:grpSpPr>
          <a:xfrm>
            <a:off x="6523982" y="3792163"/>
            <a:ext cx="1080000" cy="1440040"/>
            <a:chOff x="6523982" y="3792163"/>
            <a:chExt cx="1080000" cy="1440040"/>
          </a:xfrm>
        </p:grpSpPr>
        <p:cxnSp>
          <p:nvCxnSpPr>
            <p:cNvPr id="81" name="직선 연결선 80"/>
            <p:cNvCxnSpPr/>
            <p:nvPr/>
          </p:nvCxnSpPr>
          <p:spPr>
            <a:xfrm>
              <a:off x="7063982" y="3792163"/>
              <a:ext cx="0" cy="28803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 w="sm" len="sm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그룹 6"/>
            <p:cNvGrpSpPr/>
            <p:nvPr/>
          </p:nvGrpSpPr>
          <p:grpSpPr>
            <a:xfrm>
              <a:off x="6523982" y="4152203"/>
              <a:ext cx="1080000" cy="1080000"/>
              <a:chOff x="5714522" y="4152203"/>
              <a:chExt cx="1080000" cy="1080000"/>
            </a:xfrm>
          </p:grpSpPr>
          <p:sp>
            <p:nvSpPr>
              <p:cNvPr id="80" name="타원 79"/>
              <p:cNvSpPr/>
              <p:nvPr/>
            </p:nvSpPr>
            <p:spPr>
              <a:xfrm flipV="1">
                <a:off x="5714522" y="4152203"/>
                <a:ext cx="1080000" cy="108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accent3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86" name="그림 85"/>
              <p:cNvPicPr>
                <a:picLocks noChangeAspect="1"/>
              </p:cNvPicPr>
              <p:nvPr/>
            </p:nvPicPr>
            <p:blipFill>
              <a:blip r:embed="rId8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8197" b="89754" l="2482" r="97226">
                            <a14:foregroundMark x1="83358" y1="18033" x2="83358" y2="18033"/>
                            <a14:foregroundMark x1="79124" y1="25410" x2="79124" y2="25410"/>
                            <a14:foregroundMark x1="74307" y1="28893" x2="74307" y2="28893"/>
                            <a14:foregroundMark x1="69343" y1="31557" x2="69343" y2="31557"/>
                            <a14:foregroundMark x1="65839" y1="35861" x2="65839" y2="3586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5527" y="4422203"/>
                <a:ext cx="757991" cy="540000"/>
              </a:xfrm>
              <a:prstGeom prst="rect">
                <a:avLst/>
              </a:prstGeom>
            </p:spPr>
          </p:pic>
        </p:grpSp>
      </p:grpSp>
      <p:cxnSp>
        <p:nvCxnSpPr>
          <p:cNvPr id="34" name="직선 연결선 33"/>
          <p:cNvCxnSpPr/>
          <p:nvPr/>
        </p:nvCxnSpPr>
        <p:spPr>
          <a:xfrm>
            <a:off x="620759" y="3736707"/>
            <a:ext cx="7560840" cy="0"/>
          </a:xfrm>
          <a:prstGeom prst="line">
            <a:avLst/>
          </a:prstGeom>
          <a:ln w="63500">
            <a:solidFill>
              <a:schemeClr val="bg1">
                <a:lumMod val="85000"/>
              </a:schemeClr>
            </a:solidFill>
            <a:headEnd type="oval" w="med" len="med"/>
            <a:tailEnd type="stealth" w="lg" len="lg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/>
          <p:cNvSpPr/>
          <p:nvPr/>
        </p:nvSpPr>
        <p:spPr>
          <a:xfrm>
            <a:off x="5918489" y="3664699"/>
            <a:ext cx="144016" cy="144016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/>
          <p:cNvSpPr/>
          <p:nvPr/>
        </p:nvSpPr>
        <p:spPr>
          <a:xfrm>
            <a:off x="6978035" y="3664699"/>
            <a:ext cx="144016" cy="144016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/>
          <p:cNvSpPr/>
          <p:nvPr/>
        </p:nvSpPr>
        <p:spPr>
          <a:xfrm>
            <a:off x="3799397" y="3664699"/>
            <a:ext cx="144016" cy="144016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1206751" y="2205881"/>
            <a:ext cx="1080000" cy="1602834"/>
            <a:chOff x="1206751" y="2205881"/>
            <a:chExt cx="1080000" cy="1602834"/>
          </a:xfrm>
        </p:grpSpPr>
        <p:cxnSp>
          <p:nvCxnSpPr>
            <p:cNvPr id="46" name="직선 연결선 45"/>
            <p:cNvCxnSpPr/>
            <p:nvPr/>
          </p:nvCxnSpPr>
          <p:spPr>
            <a:xfrm flipV="1">
              <a:off x="1746751" y="3357889"/>
              <a:ext cx="0" cy="28803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 w="sm" len="sm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그룹 7"/>
            <p:cNvGrpSpPr/>
            <p:nvPr/>
          </p:nvGrpSpPr>
          <p:grpSpPr>
            <a:xfrm>
              <a:off x="1206751" y="2205881"/>
              <a:ext cx="1080000" cy="1080000"/>
              <a:chOff x="1206751" y="2205881"/>
              <a:chExt cx="1080000" cy="1080000"/>
            </a:xfrm>
          </p:grpSpPr>
          <p:sp>
            <p:nvSpPr>
              <p:cNvPr id="40" name="타원 39"/>
              <p:cNvSpPr/>
              <p:nvPr/>
            </p:nvSpPr>
            <p:spPr>
              <a:xfrm>
                <a:off x="1206751" y="2205881"/>
                <a:ext cx="1080000" cy="1080000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10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6751" y="2475881"/>
                <a:ext cx="540000" cy="540000"/>
              </a:xfrm>
              <a:prstGeom prst="rect">
                <a:avLst/>
              </a:prstGeom>
            </p:spPr>
          </p:pic>
        </p:grpSp>
        <p:sp>
          <p:nvSpPr>
            <p:cNvPr id="63" name="타원 62"/>
            <p:cNvSpPr/>
            <p:nvPr/>
          </p:nvSpPr>
          <p:spPr>
            <a:xfrm>
              <a:off x="1680305" y="3664699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4" name="타원 63"/>
          <p:cNvSpPr/>
          <p:nvPr/>
        </p:nvSpPr>
        <p:spPr>
          <a:xfrm>
            <a:off x="4858943" y="3664699"/>
            <a:ext cx="144016" cy="144016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타원 98"/>
          <p:cNvSpPr/>
          <p:nvPr/>
        </p:nvSpPr>
        <p:spPr>
          <a:xfrm>
            <a:off x="2739851" y="3664699"/>
            <a:ext cx="144016" cy="144016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직사각형 108"/>
          <p:cNvSpPr/>
          <p:nvPr/>
        </p:nvSpPr>
        <p:spPr>
          <a:xfrm rot="18900000">
            <a:off x="1678403" y="1413416"/>
            <a:ext cx="1440000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ko-KR" altLang="en-US" sz="15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가설 설정 </a:t>
            </a:r>
          </a:p>
        </p:txBody>
      </p:sp>
      <p:sp>
        <p:nvSpPr>
          <p:cNvPr id="110" name="직사각형 109"/>
          <p:cNvSpPr/>
          <p:nvPr/>
        </p:nvSpPr>
        <p:spPr>
          <a:xfrm rot="18900000">
            <a:off x="921222" y="5716342"/>
            <a:ext cx="1908000" cy="400110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r"/>
            <a:r>
              <a:rPr lang="ko-KR" altLang="en-US" sz="15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자료 수집</a:t>
            </a:r>
            <a:endParaRPr lang="ko-KR" altLang="en-US" sz="15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30" name="직사각형 129"/>
          <p:cNvSpPr/>
          <p:nvPr/>
        </p:nvSpPr>
        <p:spPr>
          <a:xfrm rot="18900000">
            <a:off x="3787122" y="1413416"/>
            <a:ext cx="1440000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ko-KR" altLang="en-US" sz="15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데이터 전처리</a:t>
            </a:r>
            <a:endParaRPr lang="ko-KR" altLang="en-US" sz="15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31" name="직사각형 130"/>
          <p:cNvSpPr/>
          <p:nvPr/>
        </p:nvSpPr>
        <p:spPr>
          <a:xfrm rot="18900000">
            <a:off x="3054973" y="5716342"/>
            <a:ext cx="1908000" cy="400110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r"/>
            <a:r>
              <a:rPr lang="ko-KR" altLang="en-US" sz="15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분석</a:t>
            </a:r>
            <a:endParaRPr lang="ko-KR" altLang="en-US" sz="15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32" name="직사각형 131"/>
          <p:cNvSpPr/>
          <p:nvPr/>
        </p:nvSpPr>
        <p:spPr>
          <a:xfrm rot="18900000">
            <a:off x="5896219" y="1413416"/>
            <a:ext cx="1440000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ko-KR" altLang="en-US" sz="15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회귀</a:t>
            </a:r>
            <a:endParaRPr lang="ko-KR" altLang="en-US" sz="15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33" name="직사각형 132"/>
          <p:cNvSpPr/>
          <p:nvPr/>
        </p:nvSpPr>
        <p:spPr>
          <a:xfrm rot="18900000">
            <a:off x="5204471" y="5700300"/>
            <a:ext cx="1908000" cy="400110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r"/>
            <a:r>
              <a:rPr lang="ko-KR" altLang="en-US" sz="15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예측 </a:t>
            </a:r>
            <a:endParaRPr lang="ko-KR" altLang="en-US" sz="15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3323782" y="2205881"/>
            <a:ext cx="1080000" cy="1440040"/>
            <a:chOff x="3331466" y="2205881"/>
            <a:chExt cx="1080000" cy="1440040"/>
          </a:xfrm>
        </p:grpSpPr>
        <p:cxnSp>
          <p:nvCxnSpPr>
            <p:cNvPr id="70" name="직선 연결선 69"/>
            <p:cNvCxnSpPr/>
            <p:nvPr/>
          </p:nvCxnSpPr>
          <p:spPr>
            <a:xfrm flipV="1">
              <a:off x="3871466" y="3357889"/>
              <a:ext cx="0" cy="28803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 w="sm" len="sm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/>
            <p:cNvGrpSpPr/>
            <p:nvPr/>
          </p:nvGrpSpPr>
          <p:grpSpPr>
            <a:xfrm>
              <a:off x="3331466" y="2205881"/>
              <a:ext cx="1080000" cy="1080000"/>
              <a:chOff x="3061646" y="2205881"/>
              <a:chExt cx="1080000" cy="1080000"/>
            </a:xfrm>
          </p:grpSpPr>
          <p:sp>
            <p:nvSpPr>
              <p:cNvPr id="69" name="타원 68"/>
              <p:cNvSpPr/>
              <p:nvPr/>
            </p:nvSpPr>
            <p:spPr>
              <a:xfrm>
                <a:off x="3061646" y="2205881"/>
                <a:ext cx="1080000" cy="108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accent3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2" name="그림 21"/>
              <p:cNvPicPr>
                <a:picLocks noChangeAspect="1"/>
              </p:cNvPicPr>
              <p:nvPr/>
            </p:nvPicPr>
            <p:blipFill rotWithShape="1">
              <a:blip r:embed="rId12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481" t="18488" r="22949" b="19916"/>
              <a:stretch/>
            </p:blipFill>
            <p:spPr>
              <a:xfrm>
                <a:off x="3331646" y="2441119"/>
                <a:ext cx="540000" cy="609524"/>
              </a:xfrm>
              <a:prstGeom prst="rect">
                <a:avLst/>
              </a:prstGeom>
            </p:spPr>
          </p:pic>
        </p:grpSp>
      </p:grpSp>
      <p:grpSp>
        <p:nvGrpSpPr>
          <p:cNvPr id="16" name="그룹 15"/>
          <p:cNvGrpSpPr/>
          <p:nvPr/>
        </p:nvGrpSpPr>
        <p:grpSpPr>
          <a:xfrm>
            <a:off x="5441191" y="2205881"/>
            <a:ext cx="1080000" cy="1440040"/>
            <a:chOff x="5441191" y="2205881"/>
            <a:chExt cx="1080000" cy="1440040"/>
          </a:xfrm>
        </p:grpSpPr>
        <p:cxnSp>
          <p:nvCxnSpPr>
            <p:cNvPr id="75" name="직선 연결선 74"/>
            <p:cNvCxnSpPr/>
            <p:nvPr/>
          </p:nvCxnSpPr>
          <p:spPr>
            <a:xfrm flipV="1">
              <a:off x="5981191" y="3357889"/>
              <a:ext cx="0" cy="28803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 w="sm" len="sm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그룹 10"/>
            <p:cNvGrpSpPr/>
            <p:nvPr/>
          </p:nvGrpSpPr>
          <p:grpSpPr>
            <a:xfrm>
              <a:off x="5441191" y="2205881"/>
              <a:ext cx="1080000" cy="1080000"/>
              <a:chOff x="4916541" y="2205881"/>
              <a:chExt cx="1080000" cy="1080000"/>
            </a:xfrm>
          </p:grpSpPr>
          <p:sp>
            <p:nvSpPr>
              <p:cNvPr id="74" name="타원 73"/>
              <p:cNvSpPr/>
              <p:nvPr/>
            </p:nvSpPr>
            <p:spPr>
              <a:xfrm>
                <a:off x="4916541" y="2205881"/>
                <a:ext cx="1080000" cy="1080000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06" name="Picture 2"/>
              <p:cNvPicPr>
                <a:picLocks noChangeAspect="1" noChangeArrowheads="1"/>
              </p:cNvPicPr>
              <p:nvPr/>
            </p:nvPicPr>
            <p:blipFill>
              <a:blip r:embed="rId14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1664" b="98521" l="4174" r="94992">
                            <a14:foregroundMark x1="56928" y1="54344" x2="56928" y2="54344"/>
                          </a14:backgroundRemoval>
                        </a14:imgEffect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57595" y="2475881"/>
                <a:ext cx="597893" cy="540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80704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3.1 </a:t>
            </a:r>
            <a:r>
              <a:rPr lang="ko-KR" altLang="en-US" dirty="0" smtClean="0"/>
              <a:t>출처 및 변수 종류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3. </a:t>
            </a:r>
            <a:r>
              <a:rPr lang="ko-KR" altLang="en-US" sz="2000" dirty="0" smtClean="0"/>
              <a:t>자료 수집</a:t>
            </a:r>
            <a:endParaRPr lang="ko-KR" altLang="en-US" sz="2000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858867"/>
              </p:ext>
            </p:extLst>
          </p:nvPr>
        </p:nvGraphicFramePr>
        <p:xfrm>
          <a:off x="211742" y="3175697"/>
          <a:ext cx="8711997" cy="3084046"/>
        </p:xfrm>
        <a:graphic>
          <a:graphicData uri="http://schemas.openxmlformats.org/drawingml/2006/table">
            <a:tbl>
              <a:tblPr firstRow="1" firstCol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074717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</a:tblGrid>
              <a:tr h="161873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800" dirty="0" smtClean="0"/>
                        <a:t>변수</a:t>
                      </a:r>
                      <a:endParaRPr lang="en-US" altLang="ko-KR" sz="1800" dirty="0" smtClean="0"/>
                    </a:p>
                    <a:p>
                      <a:pPr latinLnBrk="1"/>
                      <a:endParaRPr lang="en-US" altLang="ko-KR" sz="1800" dirty="0" smtClean="0"/>
                    </a:p>
                    <a:p>
                      <a:pPr latinLnBrk="1"/>
                      <a:r>
                        <a:rPr lang="ko-KR" altLang="en-US" sz="1800" dirty="0" smtClean="0"/>
                        <a:t>출처</a:t>
                      </a:r>
                      <a:endParaRPr lang="ko-KR" altLang="en-US" sz="1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제목</a:t>
                      </a:r>
                      <a:endParaRPr lang="en-US" altLang="ko-KR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개봉일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감독</a:t>
                      </a:r>
                      <a:endParaRPr lang="en-US" altLang="ko-KR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상영시간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제작국가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장르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관람등급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배급사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언어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예산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배우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시리즈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키워드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cap="none" dirty="0" smtClean="0">
                          <a:solidFill>
                            <a:schemeClr val="bg1"/>
                          </a:solidFill>
                          <a:effectLst/>
                          <a:sym typeface="Arial"/>
                        </a:rPr>
                        <a:t>줄거리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u="none" strike="noStrike" cap="none" dirty="0" smtClean="0">
                          <a:solidFill>
                            <a:schemeClr val="bg1"/>
                          </a:solidFill>
                          <a:effectLst/>
                          <a:sym typeface="Arial"/>
                        </a:rPr>
                        <a:t>수상내역</a:t>
                      </a:r>
                      <a:endParaRPr lang="ko-KR" altLang="en-US" sz="1800" b="1" i="0" u="none" strike="noStrike" cap="none" dirty="0" smtClean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원작도서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b="1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평점</a:t>
                      </a: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u="none" strike="noStrike" cap="none" dirty="0" err="1" smtClean="0">
                          <a:solidFill>
                            <a:schemeClr val="bg1"/>
                          </a:solidFill>
                          <a:effectLst/>
                          <a:sym typeface="Arial"/>
                        </a:rPr>
                        <a:t>댓글</a:t>
                      </a:r>
                      <a:r>
                        <a:rPr lang="ko-KR" altLang="en-US" sz="1800" u="none" strike="noStrike" cap="none" dirty="0" smtClean="0">
                          <a:solidFill>
                            <a:schemeClr val="bg1"/>
                          </a:solidFill>
                          <a:effectLst/>
                          <a:sym typeface="Arial"/>
                        </a:rPr>
                        <a:t> </a:t>
                      </a:r>
                      <a:endParaRPr lang="ko-KR" altLang="en-US" sz="1800" b="1" i="0" u="none" strike="noStrike" cap="none" dirty="0" smtClean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댓글</a:t>
                      </a:r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ko-KR" alt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개수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기대지수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누적관객수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3"/>
                    </a:solidFill>
                  </a:tcPr>
                </a:tc>
              </a:tr>
              <a:tr h="3444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KOFIC</a:t>
                      </a:r>
                      <a:endParaRPr lang="ko-KR" altLang="en-US" sz="1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444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KMDB</a:t>
                      </a:r>
                      <a:endParaRPr lang="ko-KR" altLang="en-US" sz="1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444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TMDB</a:t>
                      </a:r>
                      <a:endParaRPr lang="ko-KR" altLang="en-US" sz="1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680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NAVER</a:t>
                      </a:r>
                      <a:endParaRPr lang="ko-KR" altLang="en-US" sz="1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21" name="그룹 20"/>
          <p:cNvGrpSpPr/>
          <p:nvPr/>
        </p:nvGrpSpPr>
        <p:grpSpPr>
          <a:xfrm>
            <a:off x="1370611" y="2246661"/>
            <a:ext cx="7636032" cy="932945"/>
            <a:chOff x="1370611" y="2246661"/>
            <a:chExt cx="7636032" cy="932945"/>
          </a:xfrm>
        </p:grpSpPr>
        <p:grpSp>
          <p:nvGrpSpPr>
            <p:cNvPr id="16" name="그룹 15"/>
            <p:cNvGrpSpPr/>
            <p:nvPr/>
          </p:nvGrpSpPr>
          <p:grpSpPr>
            <a:xfrm>
              <a:off x="1370611" y="2246661"/>
              <a:ext cx="988541" cy="932943"/>
              <a:chOff x="1370611" y="2246661"/>
              <a:chExt cx="988541" cy="932943"/>
            </a:xfrm>
          </p:grpSpPr>
          <p:sp>
            <p:nvSpPr>
              <p:cNvPr id="10" name="왼쪽 중괄호 9"/>
              <p:cNvSpPr/>
              <p:nvPr/>
            </p:nvSpPr>
            <p:spPr>
              <a:xfrm rot="5400000">
                <a:off x="1660020" y="2794743"/>
                <a:ext cx="409723" cy="36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370611" y="2246661"/>
                <a:ext cx="98854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 smtClean="0">
                    <a:latin typeface="+mn-ea"/>
                    <a:ea typeface="+mn-ea"/>
                  </a:rPr>
                  <a:t>개봉</a:t>
                </a:r>
                <a:endParaRPr lang="en-US" altLang="ko-KR" b="1" dirty="0" smtClean="0">
                  <a:latin typeface="+mn-ea"/>
                  <a:ea typeface="+mn-ea"/>
                </a:endParaRPr>
              </a:p>
              <a:p>
                <a:pPr algn="ctr"/>
                <a:r>
                  <a:rPr lang="ko-KR" altLang="en-US" b="1" dirty="0" smtClean="0">
                    <a:latin typeface="+mn-ea"/>
                    <a:ea typeface="+mn-ea"/>
                  </a:rPr>
                  <a:t>시기</a:t>
                </a:r>
                <a:endParaRPr lang="ko-KR" altLang="en-US" b="1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2066709" y="2246661"/>
              <a:ext cx="5040000" cy="932945"/>
              <a:chOff x="2066709" y="2246661"/>
              <a:chExt cx="5040000" cy="932945"/>
            </a:xfrm>
          </p:grpSpPr>
          <p:sp>
            <p:nvSpPr>
              <p:cNvPr id="5" name="왼쪽 중괄호 4"/>
              <p:cNvSpPr/>
              <p:nvPr/>
            </p:nvSpPr>
            <p:spPr>
              <a:xfrm rot="5400000">
                <a:off x="4381847" y="454745"/>
                <a:ext cx="409723" cy="504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050991" y="2246661"/>
                <a:ext cx="10714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 smtClean="0">
                    <a:latin typeface="+mn-ea"/>
                    <a:ea typeface="+mn-ea"/>
                  </a:rPr>
                  <a:t>영화</a:t>
                </a:r>
                <a:endParaRPr lang="en-US" altLang="ko-KR" b="1" dirty="0" smtClean="0">
                  <a:latin typeface="+mn-ea"/>
                  <a:ea typeface="+mn-ea"/>
                </a:endParaRPr>
              </a:p>
              <a:p>
                <a:pPr algn="ctr"/>
                <a:r>
                  <a:rPr lang="ko-KR" altLang="en-US" b="1" dirty="0" smtClean="0">
                    <a:latin typeface="+mn-ea"/>
                    <a:ea typeface="+mn-ea"/>
                  </a:rPr>
                  <a:t>특성</a:t>
                </a:r>
                <a:endParaRPr lang="ko-KR" altLang="en-US" b="1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7119882" y="2246661"/>
              <a:ext cx="1440000" cy="932942"/>
              <a:chOff x="7119882" y="2246661"/>
              <a:chExt cx="1440000" cy="932942"/>
            </a:xfrm>
          </p:grpSpPr>
          <p:sp>
            <p:nvSpPr>
              <p:cNvPr id="9" name="왼쪽 중괄호 8"/>
              <p:cNvSpPr/>
              <p:nvPr/>
            </p:nvSpPr>
            <p:spPr>
              <a:xfrm rot="5400000">
                <a:off x="7635020" y="2254742"/>
                <a:ext cx="409723" cy="144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356835" y="2246661"/>
                <a:ext cx="9660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 smtClean="0">
                    <a:latin typeface="+mn-ea"/>
                    <a:ea typeface="+mn-ea"/>
                  </a:rPr>
                  <a:t>개봉 전 </a:t>
                </a:r>
                <a:endParaRPr lang="en-US" altLang="ko-KR" b="1" dirty="0" smtClean="0">
                  <a:latin typeface="+mn-ea"/>
                  <a:ea typeface="+mn-ea"/>
                </a:endParaRPr>
              </a:p>
              <a:p>
                <a:pPr algn="ctr"/>
                <a:r>
                  <a:rPr lang="ko-KR" altLang="en-US" b="1" dirty="0" smtClean="0">
                    <a:latin typeface="+mn-ea"/>
                    <a:ea typeface="+mn-ea"/>
                  </a:rPr>
                  <a:t>반응</a:t>
                </a:r>
                <a:endParaRPr lang="ko-KR" altLang="en-US" b="1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8466643" y="2246661"/>
              <a:ext cx="540000" cy="932944"/>
              <a:chOff x="8466643" y="2246661"/>
              <a:chExt cx="540000" cy="932944"/>
            </a:xfrm>
          </p:grpSpPr>
          <p:sp>
            <p:nvSpPr>
              <p:cNvPr id="18" name="왼쪽 중괄호 17"/>
              <p:cNvSpPr/>
              <p:nvPr/>
            </p:nvSpPr>
            <p:spPr>
              <a:xfrm rot="5400000">
                <a:off x="8531782" y="2794744"/>
                <a:ext cx="409723" cy="36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8466643" y="2246661"/>
                <a:ext cx="540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 smtClean="0">
                    <a:solidFill>
                      <a:schemeClr val="accent3"/>
                    </a:solidFill>
                    <a:latin typeface="+mn-ea"/>
                    <a:ea typeface="+mn-ea"/>
                  </a:rPr>
                  <a:t>종속</a:t>
                </a:r>
                <a:endParaRPr lang="en-US" altLang="ko-KR" b="1" dirty="0" smtClean="0">
                  <a:solidFill>
                    <a:schemeClr val="accent3"/>
                  </a:solidFill>
                  <a:latin typeface="+mn-ea"/>
                  <a:ea typeface="+mn-ea"/>
                </a:endParaRPr>
              </a:p>
              <a:p>
                <a:pPr algn="ctr"/>
                <a:r>
                  <a:rPr lang="ko-KR" altLang="en-US" b="1" dirty="0" smtClean="0">
                    <a:solidFill>
                      <a:schemeClr val="accent3"/>
                    </a:solidFill>
                    <a:latin typeface="+mn-ea"/>
                    <a:ea typeface="+mn-ea"/>
                  </a:rPr>
                  <a:t>변수</a:t>
                </a:r>
                <a:endParaRPr lang="ko-KR" altLang="en-US" b="1" dirty="0">
                  <a:solidFill>
                    <a:schemeClr val="accent3"/>
                  </a:solidFill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22" name="그룹 21"/>
          <p:cNvGrpSpPr/>
          <p:nvPr/>
        </p:nvGrpSpPr>
        <p:grpSpPr>
          <a:xfrm>
            <a:off x="1861457" y="1311646"/>
            <a:ext cx="6012000" cy="932943"/>
            <a:chOff x="1861457" y="1311646"/>
            <a:chExt cx="6012000" cy="932943"/>
          </a:xfrm>
        </p:grpSpPr>
        <p:sp>
          <p:nvSpPr>
            <p:cNvPr id="25" name="왼쪽 중괄호 24"/>
            <p:cNvSpPr/>
            <p:nvPr/>
          </p:nvSpPr>
          <p:spPr>
            <a:xfrm rot="5400000">
              <a:off x="4662595" y="-966272"/>
              <a:ext cx="409723" cy="6012000"/>
            </a:xfrm>
            <a:prstGeom prst="leftBrac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97456" y="1311646"/>
              <a:ext cx="540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  <a:latin typeface="+mn-ea"/>
                  <a:ea typeface="+mn-ea"/>
                </a:rPr>
                <a:t>독</a:t>
              </a:r>
              <a:r>
                <a:rPr lang="ko-KR" altLang="en-US" b="1" dirty="0">
                  <a:solidFill>
                    <a:schemeClr val="tx1"/>
                  </a:solidFill>
                  <a:latin typeface="+mn-ea"/>
                  <a:ea typeface="+mn-ea"/>
                </a:rPr>
                <a:t>립</a:t>
              </a:r>
              <a:endParaRPr lang="en-US" altLang="ko-KR" b="1" dirty="0" smtClean="0">
                <a:solidFill>
                  <a:schemeClr val="tx1"/>
                </a:solidFill>
                <a:latin typeface="+mn-ea"/>
                <a:ea typeface="+mn-ea"/>
              </a:endParaRPr>
            </a:p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  <a:latin typeface="+mn-ea"/>
                  <a:ea typeface="+mn-ea"/>
                </a:rPr>
                <a:t>변수</a:t>
              </a:r>
              <a:endParaRPr lang="ko-KR" altLang="en-US" b="1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159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1816</TotalTime>
  <Words>2438</Words>
  <Application>Microsoft Office PowerPoint</Application>
  <PresentationFormat>화면 슬라이드 쇼(4:3)</PresentationFormat>
  <Paragraphs>745</Paragraphs>
  <Slides>57</Slides>
  <Notes>55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6" baseType="lpstr">
      <vt:lpstr>굴림</vt:lpstr>
      <vt:lpstr>Arial</vt:lpstr>
      <vt:lpstr>Wingdings</vt:lpstr>
      <vt:lpstr>HY헤드라인M</vt:lpstr>
      <vt:lpstr>굴림체</vt:lpstr>
      <vt:lpstr>Raleway</vt:lpstr>
      <vt:lpstr>Lato</vt:lpstr>
      <vt:lpstr>맑은 고딕</vt:lpstr>
      <vt:lpstr>Streamline</vt:lpstr>
      <vt:lpstr>영화의 흥행 요인 분석 및  개봉 예정 영화의 관객수 예측</vt:lpstr>
      <vt:lpstr>정호진  |  팀장</vt:lpstr>
      <vt:lpstr>목차</vt:lpstr>
      <vt:lpstr>1.1 연구의 배경 및 필요성</vt:lpstr>
      <vt:lpstr>1.1 연구의 배경 및 필요성</vt:lpstr>
      <vt:lpstr>1.1 연구의 배경 및 필요성</vt:lpstr>
      <vt:lpstr>1.2 연구 문제 및 가설</vt:lpstr>
      <vt:lpstr>PowerPoint 프레젠테이션</vt:lpstr>
      <vt:lpstr>3.1 출처 및 변수 종류</vt:lpstr>
      <vt:lpstr>3.2 데이터 전처리</vt:lpstr>
      <vt:lpstr>3.2 데이터 전처리</vt:lpstr>
      <vt:lpstr>3.2 데이터 전처리</vt:lpstr>
      <vt:lpstr>3.2 데이터 전처리</vt:lpstr>
      <vt:lpstr>3.3 변수 정의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분산 분석(Analysis of Variance, ANOVA)</vt:lpstr>
      <vt:lpstr>4.1 분석 결과 - 상관 분석(Correlation Analysis)</vt:lpstr>
      <vt:lpstr>4.1 분석 결과 - 상관 분석(Correlation Analysis)</vt:lpstr>
      <vt:lpstr>4.1 분석 결과 – 텍스트 마이닝(Text Mining)</vt:lpstr>
      <vt:lpstr>4.1 분석 결과 – 텍스트 마이닝(Text Mining)</vt:lpstr>
      <vt:lpstr>4.2 회귀 결과</vt:lpstr>
      <vt:lpstr>4.2 회귀 결과</vt:lpstr>
      <vt:lpstr>4.2 회귀 결과</vt:lpstr>
      <vt:lpstr>4.2 회귀 결과</vt:lpstr>
      <vt:lpstr>4.2 회귀 결과</vt:lpstr>
      <vt:lpstr>4.3 예측 결과</vt:lpstr>
      <vt:lpstr>4.3 예측 결과</vt:lpstr>
      <vt:lpstr>4.3 예측 결과</vt:lpstr>
      <vt:lpstr>5.1 연구의 결론</vt:lpstr>
      <vt:lpstr>5.2 연구의 한계점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영화의 흥행 요인 분석 및  개봉 예정 영화의 관객수 예측</dc:title>
  <dc:creator>김지수</dc:creator>
  <cp:lastModifiedBy>TJ</cp:lastModifiedBy>
  <cp:revision>210</cp:revision>
  <dcterms:modified xsi:type="dcterms:W3CDTF">2019-07-12T03:22:14Z</dcterms:modified>
</cp:coreProperties>
</file>